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4" r:id="rId2"/>
    <p:sldId id="266" r:id="rId3"/>
    <p:sldId id="256" r:id="rId4"/>
    <p:sldId id="258" r:id="rId5"/>
    <p:sldId id="261" r:id="rId6"/>
    <p:sldId id="265" r:id="rId7"/>
    <p:sldId id="26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7C80"/>
    <a:srgbClr val="FFFF00"/>
    <a:srgbClr val="FF6600"/>
    <a:srgbClr val="FF0000"/>
    <a:srgbClr val="FF33CC"/>
    <a:srgbClr val="FF66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29AB73-3038-A76A-EB8F-C485A7AF69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17CB1F-7E44-3C99-C63F-2404D1CC18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90970E-41AB-A0E4-D579-807CA4602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CACAD-C42F-4639-A99D-77D92B080E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973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91518-4649-FAD1-B0CE-478A3F4FEE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E4B265-6FAC-C232-88FE-43E207EBEA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1A69E8-AA81-0FEC-1BDC-05CEA17573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81CF1-6378-4ABF-AC27-290768EF13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820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4A8FA4-D0A4-C1AD-B762-28B6902730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D10586-23B6-EA68-649E-24E1894AD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E54CEB-9C51-E1BB-D36D-1C3E25EB1C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45F5A-7792-439A-BEFC-C4BBE66ED8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071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9F1906-F47E-690F-7A22-6D9A382E6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220071-FD0D-747F-C395-D575809C93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F22061-9FC8-48B0-E686-7ECCCEDABF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2ADD3-A949-4CC4-9D1E-CAEAE6C095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63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0FBF3-4B77-A61B-2F33-047488BED0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CD6BC4-2444-B8B8-8BD9-BF1131E8A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6656B9-2657-E1DA-C357-22A3F268FC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EDF70-896B-45F5-84AA-5D4119A07E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024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977EFD-8181-F26F-3519-440F1A4AE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BFB176-E4E9-0CC4-D95A-BEF488C5D4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1D3A37-77FE-C1D9-D8C0-E4C1607E9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2987B-2C9D-4471-AF10-4127C57C3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676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CE966B-8ECA-2676-7E5D-AE30580B0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44A665-670D-275E-15CA-6ABBE61C17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D81ADCC-F692-AE10-8CAE-2A628CBCF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49586-FE29-4C07-AB33-7CD1A75956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11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521219E-A269-514D-20D0-DDEDCB9838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8E025E-1175-42A9-7A25-4799191DD1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4D51D5-5518-EECA-1BC4-EB728C7A01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A5DC1-F844-4CA1-A1DD-5A02ABCB01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554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22999F5-E791-535A-54F6-B33CB155E0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E0B26B-BBE1-1BA1-D828-D2337387D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323F5E-A8D7-9AA1-C22F-C8D3D559E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8FD4C-83C6-4BE9-AC07-0957617DE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340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E93598-3022-7D9D-AA84-93B5D8ABDE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8CFAAD-E973-8D1D-6BBF-A385C4B33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02B9A1-5B15-020D-8026-A78FD97116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B26DA-8AA6-4D3E-9894-2A422367DC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10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8D560E-0BE7-77E7-28FC-B345DDA748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19313-9930-1DF1-5DA4-5C40AC3F1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31ED6-D478-5A53-D285-69AFC2588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FD15C-3589-448D-840F-9644F2B59E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92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89BBD00-4F53-3BA7-8C7E-4019BF43D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007F48-EC5A-DD81-2F89-D0B26A23F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48DD8239-6B0D-105B-3BB0-7EE8BE15F7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A94300E0-B36A-D516-7F89-4A5D563E6C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5D602E84-B552-3573-7A0D-50A6138804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6DF7E0A-E907-4DC4-B098-4559C447C4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477B960B-A7D0-FA13-F830-C73A625AD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31CBA86A-22B8-4E13-6A68-CEDD06D56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67E8B869-9FA3-0A60-DD44-1899CA9E6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9080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8EEFF02-FB3B-9A05-A6D0-66208AFC7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>
            <a:extLst>
              <a:ext uri="{FF2B5EF4-FFF2-40B4-BE49-F238E27FC236}">
                <a16:creationId xmlns:a16="http://schemas.microsoft.com/office/drawing/2014/main" id="{D50DC31A-A702-DC14-C3F8-55B537FBBB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転重軽受法門</a:t>
            </a:r>
            <a:endParaRPr lang="ja-JP" altLang="en-US" sz="66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1027">
            <a:extLst>
              <a:ext uri="{FF2B5EF4-FFF2-40B4-BE49-F238E27FC236}">
                <a16:creationId xmlns:a16="http://schemas.microsoft.com/office/drawing/2014/main" id="{04794E56-F9D2-671B-0872-D40B051E26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910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6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  <a:endParaRPr lang="ja-JP" altLang="en-US" sz="60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0" name="Text Box 1028">
            <a:extLst>
              <a:ext uri="{FF2B5EF4-FFF2-40B4-BE49-F238E27FC236}">
                <a16:creationId xmlns:a16="http://schemas.microsoft.com/office/drawing/2014/main" id="{555D5638-B332-F640-561B-16548E976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5181600" cy="15859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令和</a:t>
            </a:r>
            <a:r>
              <a:rPr lang="en-US" altLang="ja-JP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7</a:t>
            </a:r>
            <a:r>
              <a:rPr lang="ja-JP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年８月</a:t>
            </a:r>
            <a:endParaRPr lang="ja-JP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Osaka" charset="-128"/>
            </a:endParaRPr>
          </a:p>
          <a:p>
            <a:pPr algn="ctr" eaLnBrk="1" hangingPunct="1">
              <a:defRPr/>
            </a:pPr>
            <a:r>
              <a:rPr lang="ja-JP" alt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6003219-E1DB-CFA0-3BF7-45535FA26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4D33E1F-B451-AE4A-3491-ED9A63138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628775"/>
            <a:ext cx="8447087" cy="44672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</p:spPr>
        <p:txBody>
          <a:bodyPr/>
          <a:lstStyle/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文永８年 </a:t>
            </a:r>
            <a:r>
              <a:rPr lang="en-US" altLang="ja-JP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50</a:t>
            </a:r>
            <a:r>
              <a:rPr lang="ja-JP" altLang="en-US" sz="4800" b="1" dirty="0">
                <a:latin typeface="Osaka" charset="-128"/>
              </a:rPr>
              <a:t>歳御作 在</a:t>
            </a:r>
            <a:r>
              <a:rPr lang="en-US" altLang="ja-JP" sz="4800" b="1" dirty="0">
                <a:latin typeface="Osaka" charset="-128"/>
              </a:rPr>
              <a:t>:</a:t>
            </a:r>
            <a:r>
              <a:rPr lang="ja-JP" altLang="en-US" sz="4800" b="1" dirty="0">
                <a:latin typeface="Osaka" charset="-128"/>
              </a:rPr>
              <a:t>依智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対告衆：大田乗明</a:t>
            </a:r>
            <a:r>
              <a:rPr lang="en-US" altLang="ja-JP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,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曾谷教信</a:t>
            </a:r>
          </a:p>
          <a:p>
            <a:pPr eaLnBrk="1" hangingPunct="1">
              <a:buSzPct val="90000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　　　　金原法橋（在下総）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竜の口後、相模・本間邸に滞在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大難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の意味・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転重軽受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を示す</a:t>
            </a:r>
            <a:endParaRPr lang="ja-JP" alt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末法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での折伏に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大難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必然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F0D4BCE-BBFA-295A-0B72-570B4A1E2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宿命転換の法理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01CBC3D9-5658-F0A6-858F-20E4C84E2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05400"/>
            <a:ext cx="7924800" cy="906463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転重軽受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宿命転換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の法理</a:t>
            </a:r>
          </a:p>
        </p:txBody>
      </p:sp>
      <p:sp>
        <p:nvSpPr>
          <p:cNvPr id="6157" name="AutoShape 13">
            <a:extLst>
              <a:ext uri="{FF2B5EF4-FFF2-40B4-BE49-F238E27FC236}">
                <a16:creationId xmlns:a16="http://schemas.microsoft.com/office/drawing/2014/main" id="{5C731EC9-CD9E-7783-16C4-313696AAC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12875"/>
            <a:ext cx="3887788" cy="1549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歴劫修行</a:t>
            </a:r>
            <a:r>
              <a:rPr lang="en-US" altLang="ja-JP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ja-JP" altLang="en-US" sz="4400">
                <a:solidFill>
                  <a:srgbClr val="22222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転生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22222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を繰返し修行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6158" name="AutoShape 14">
            <a:extLst>
              <a:ext uri="{FF2B5EF4-FFF2-40B4-BE49-F238E27FC236}">
                <a16:creationId xmlns:a16="http://schemas.microsoft.com/office/drawing/2014/main" id="{5956623E-E30E-9276-B546-3061D2453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412875"/>
            <a:ext cx="3240088" cy="1511300"/>
          </a:xfrm>
          <a:prstGeom prst="roundRect">
            <a:avLst>
              <a:gd name="adj" fmla="val 16667"/>
            </a:avLst>
          </a:prstGeom>
          <a:solidFill>
            <a:srgbClr val="FF66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宿命転換は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事実上無理</a:t>
            </a:r>
          </a:p>
        </p:txBody>
      </p:sp>
      <p:sp>
        <p:nvSpPr>
          <p:cNvPr id="6159" name="AutoShape 15">
            <a:extLst>
              <a:ext uri="{FF2B5EF4-FFF2-40B4-BE49-F238E27FC236}">
                <a16:creationId xmlns:a16="http://schemas.microsoft.com/office/drawing/2014/main" id="{4E411DD0-5872-3807-AE50-35F0F6C88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290888"/>
            <a:ext cx="6767513" cy="15065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「大聖人の仏法」は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saka" charset="-128"/>
              </a:rPr>
              <a:t>一生成仏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の「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蘇生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の宗教」</a:t>
            </a: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7EDCBBA1-07CB-B86A-98C6-6D0DA5BCC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73238"/>
            <a:ext cx="792163" cy="838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char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51">
                                            <p:txEl>
                                              <p:char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nimBg="1" autoUpdateAnimBg="0"/>
      <p:bldP spid="6157" grpId="0" animBg="1" autoUpdateAnimBg="0"/>
      <p:bldP spid="6158" grpId="0" animBg="1" autoUpdateAnimBg="0"/>
      <p:bldP spid="6159" grpId="0" animBg="1" autoUpdateAnimBg="0"/>
      <p:bldP spid="61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AutoShape 7">
            <a:extLst>
              <a:ext uri="{FF2B5EF4-FFF2-40B4-BE49-F238E27FC236}">
                <a16:creationId xmlns:a16="http://schemas.microsoft.com/office/drawing/2014/main" id="{9897CCC2-92B1-E9E9-F220-115769615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557338"/>
            <a:ext cx="7848600" cy="792162"/>
          </a:xfrm>
          <a:prstGeom prst="roundRect">
            <a:avLst>
              <a:gd name="adj" fmla="val 1374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いかなる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罪業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も必ず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消滅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できる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6CA216E-2D23-7944-34CB-F0D7124DF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転重軽受法門</a:t>
            </a: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95EB3CA4-DE12-1B8E-8EAD-0D6DA9DFD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86400"/>
            <a:ext cx="82296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50000">
                <a:srgbClr val="FFCC00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重きを転じて軽く受く⇒今世で消滅</a:t>
            </a:r>
          </a:p>
        </p:txBody>
      </p:sp>
      <p:sp>
        <p:nvSpPr>
          <p:cNvPr id="9225" name="AutoShape 9">
            <a:extLst>
              <a:ext uri="{FF2B5EF4-FFF2-40B4-BE49-F238E27FC236}">
                <a16:creationId xmlns:a16="http://schemas.microsoft.com/office/drawing/2014/main" id="{EB8EF673-9C5A-8E4E-4665-338D10152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90800"/>
            <a:ext cx="2819400" cy="1219200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今生で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重苦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に値う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6" name="AutoShape 10">
            <a:extLst>
              <a:ext uri="{FF2B5EF4-FFF2-40B4-BE49-F238E27FC236}">
                <a16:creationId xmlns:a16="http://schemas.microsoft.com/office/drawing/2014/main" id="{EBE25C00-9336-02F9-7BBF-F1129B217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90800"/>
            <a:ext cx="3657600" cy="1219200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地獄の苦み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ぱっと消えて</a:t>
            </a:r>
          </a:p>
        </p:txBody>
      </p:sp>
      <p:sp>
        <p:nvSpPr>
          <p:cNvPr id="9227" name="AutoShape 11">
            <a:extLst>
              <a:ext uri="{FF2B5EF4-FFF2-40B4-BE49-F238E27FC236}">
                <a16:creationId xmlns:a16="http://schemas.microsoft.com/office/drawing/2014/main" id="{4F6F4E03-A910-A8D5-B75D-76D682D80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667000"/>
            <a:ext cx="700088" cy="1143000"/>
          </a:xfrm>
          <a:prstGeom prst="notchedRightArrow">
            <a:avLst>
              <a:gd name="adj1" fmla="val 47139"/>
              <a:gd name="adj2" fmla="val 467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28" name="AutoShape 12">
            <a:extLst>
              <a:ext uri="{FF2B5EF4-FFF2-40B4-BE49-F238E27FC236}">
                <a16:creationId xmlns:a16="http://schemas.microsoft.com/office/drawing/2014/main" id="{A2D8D430-595B-5BAA-1628-F6C8EFC37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038600"/>
            <a:ext cx="700088" cy="1219200"/>
          </a:xfrm>
          <a:prstGeom prst="notchedRightArrow">
            <a:avLst>
              <a:gd name="adj1" fmla="val 47139"/>
              <a:gd name="adj2" fmla="val 467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29" name="AutoShape 13">
            <a:extLst>
              <a:ext uri="{FF2B5EF4-FFF2-40B4-BE49-F238E27FC236}">
                <a16:creationId xmlns:a16="http://schemas.microsoft.com/office/drawing/2014/main" id="{511605A0-F748-2B9F-F0D4-320694E7F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038600"/>
            <a:ext cx="2952750" cy="1219200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今世で直ち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消滅</a:t>
            </a:r>
          </a:p>
        </p:txBody>
      </p:sp>
      <p:sp>
        <p:nvSpPr>
          <p:cNvPr id="9230" name="AutoShape 14">
            <a:extLst>
              <a:ext uri="{FF2B5EF4-FFF2-40B4-BE49-F238E27FC236}">
                <a16:creationId xmlns:a16="http://schemas.microsoft.com/office/drawing/2014/main" id="{B0597F0E-4AFB-7BC6-4C50-2FFA74E09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038600"/>
            <a:ext cx="1981200" cy="1219200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宿命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転換</a:t>
            </a:r>
          </a:p>
        </p:txBody>
      </p:sp>
      <p:sp>
        <p:nvSpPr>
          <p:cNvPr id="9231" name="AutoShape 15">
            <a:extLst>
              <a:ext uri="{FF2B5EF4-FFF2-40B4-BE49-F238E27FC236}">
                <a16:creationId xmlns:a16="http://schemas.microsoft.com/office/drawing/2014/main" id="{1FB71FA3-71B6-2E4B-A04B-C45AAEC4B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3" y="4038600"/>
            <a:ext cx="700087" cy="1219200"/>
          </a:xfrm>
          <a:prstGeom prst="notchedRightArrow">
            <a:avLst>
              <a:gd name="adj1" fmla="val 47139"/>
              <a:gd name="adj2" fmla="val 467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 autoUpdateAnimBg="0"/>
      <p:bldP spid="9220" grpId="0" build="p" animBg="1" autoUpdateAnimBg="0"/>
      <p:bldP spid="9225" grpId="0" animBg="1" autoUpdateAnimBg="0"/>
      <p:bldP spid="9226" grpId="0" animBg="1" autoUpdateAnimBg="0"/>
      <p:bldP spid="9227" grpId="0" animBg="1" autoUpdateAnimBg="0"/>
      <p:bldP spid="9228" grpId="0" animBg="1" autoUpdateAnimBg="0"/>
      <p:bldP spid="9229" grpId="0" animBg="1" autoUpdateAnimBg="0"/>
      <p:bldP spid="9230" grpId="0" animBg="1" autoUpdateAnimBg="0"/>
      <p:bldP spid="923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AutoShape 1034">
            <a:extLst>
              <a:ext uri="{FF2B5EF4-FFF2-40B4-BE49-F238E27FC236}">
                <a16:creationId xmlns:a16="http://schemas.microsoft.com/office/drawing/2014/main" id="{CA6C8303-851F-88D0-597A-22456EF37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05200"/>
            <a:ext cx="7993062" cy="1439863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マイナス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の罪業を最大の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プラス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を信受する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は絶大</a:t>
            </a:r>
          </a:p>
        </p:txBody>
      </p:sp>
      <p:sp>
        <p:nvSpPr>
          <p:cNvPr id="15369" name="AutoShape 1033">
            <a:extLst>
              <a:ext uri="{FF2B5EF4-FFF2-40B4-BE49-F238E27FC236}">
                <a16:creationId xmlns:a16="http://schemas.microsoft.com/office/drawing/2014/main" id="{493E2AFB-8A5E-93CC-4E7D-326098F2D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00200"/>
            <a:ext cx="7993063" cy="1512888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迷い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の境涯から、三乗・一仏乗の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悟り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利益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へと軌道を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転換</a:t>
            </a:r>
          </a:p>
        </p:txBody>
      </p:sp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C57E76FF-9D80-1C90-E809-FBFE2138E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人天三乗一乗の益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AutoShape 1028">
            <a:extLst>
              <a:ext uri="{FF2B5EF4-FFF2-40B4-BE49-F238E27FC236}">
                <a16:creationId xmlns:a16="http://schemas.microsoft.com/office/drawing/2014/main" id="{B3A91459-DB0E-F089-945D-611750162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00663"/>
            <a:ext cx="80010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困難の壁は必ず切り開ける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build="p" animBg="1" autoUpdateAnimBg="0"/>
      <p:bldP spid="15369" grpId="0" animBg="1" autoUpdateAnimBg="0"/>
      <p:bldP spid="1536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E19DCDA-5CD4-C94D-D382-565BEB413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指導より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0BE5FB8-562E-CD17-2184-30671A8A2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3048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悪から悪への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六道輪廻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を、今世の転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　換を起点に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善から善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への流転に入る</a:t>
            </a: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転重軽受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の法門は、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苦難を跳ね返す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　人間生命の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真髄の力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を教える法理　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96A85D53-737B-AE60-F828-8AD4A514D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724400"/>
            <a:ext cx="7632700" cy="14398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不幸の闇を払い、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太陽が昇ると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せよ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 autoUpdateAnimBg="0"/>
    </p:bldLst>
  </p:timing>
</p:sld>
</file>

<file path=ppt/theme/theme1.xml><?xml version="1.0" encoding="utf-8"?>
<a:theme xmlns:a="http://schemas.openxmlformats.org/drawingml/2006/main" name="aa三色a">
  <a:themeElements>
    <a:clrScheme name="aa三色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a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lnDef>
  </a:objectDefaults>
  <a:extraClrSchemeLst>
    <a:extraClrScheme>
      <a:clrScheme name="aa三色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98:Templates:プレゼンテーション デザイン:aa三色a</Template>
  <TotalTime>4194</TotalTime>
  <Words>243</Words>
  <Application>Microsoft Office PowerPoint</Application>
  <PresentationFormat>画面に合わせる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Times</vt:lpstr>
      <vt:lpstr>Osaka</vt:lpstr>
      <vt:lpstr>Arial</vt:lpstr>
      <vt:lpstr>游ゴシック</vt:lpstr>
      <vt:lpstr>aa三色a</vt:lpstr>
      <vt:lpstr>PowerPoint プレゼンテーション</vt:lpstr>
      <vt:lpstr>転重軽受法門</vt:lpstr>
      <vt:lpstr>背景と大意</vt:lpstr>
      <vt:lpstr>宿命転換の法理</vt:lpstr>
      <vt:lpstr>転重軽受法門</vt:lpstr>
      <vt:lpstr>人天三乗一乗の益</vt:lpstr>
      <vt:lpstr>指導より</vt:lpstr>
    </vt:vector>
  </TitlesOfParts>
  <Company>Shinko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Ohishi</dc:creator>
  <cp:lastModifiedBy>哲男 大石</cp:lastModifiedBy>
  <cp:revision>206</cp:revision>
  <dcterms:created xsi:type="dcterms:W3CDTF">2005-01-13T06:43:46Z</dcterms:created>
  <dcterms:modified xsi:type="dcterms:W3CDTF">2025-07-25T01:19:08Z</dcterms:modified>
</cp:coreProperties>
</file>