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5" r:id="rId2"/>
    <p:sldId id="256" r:id="rId3"/>
    <p:sldId id="257" r:id="rId4"/>
    <p:sldId id="263" r:id="rId5"/>
    <p:sldId id="259" r:id="rId6"/>
    <p:sldId id="260" r:id="rId7"/>
    <p:sldId id="264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93419"/>
    <a:srgbClr val="CCECFF"/>
    <a:srgbClr val="009900"/>
    <a:srgbClr val="00CC00"/>
    <a:srgbClr val="0000CC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2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>
            <a:extLst>
              <a:ext uri="{FF2B5EF4-FFF2-40B4-BE49-F238E27FC236}">
                <a16:creationId xmlns:a16="http://schemas.microsoft.com/office/drawing/2014/main" id="{98CBAA98-6697-B169-D842-B74F4B6BD44F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17411" name="Freeform 3">
              <a:extLst>
                <a:ext uri="{FF2B5EF4-FFF2-40B4-BE49-F238E27FC236}">
                  <a16:creationId xmlns:a16="http://schemas.microsoft.com/office/drawing/2014/main" id="{1A874835-35FF-DD84-4CF9-0E0E792590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12" name="Arc 4">
              <a:extLst>
                <a:ext uri="{FF2B5EF4-FFF2-40B4-BE49-F238E27FC236}">
                  <a16:creationId xmlns:a16="http://schemas.microsoft.com/office/drawing/2014/main" id="{F6FA37DF-B0A2-B29D-5396-52BAAB344A18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7413" name="Rectangle 5">
            <a:extLst>
              <a:ext uri="{FF2B5EF4-FFF2-40B4-BE49-F238E27FC236}">
                <a16:creationId xmlns:a16="http://schemas.microsoft.com/office/drawing/2014/main" id="{DA998A40-411A-D42A-DFB8-5FCEEFD211BA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989C6B83-022D-3B6D-5EA9-1A5DF6833293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5A431DC3-359D-F78D-09B0-BAB95CFCB114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2C20EC43-BFAF-22B0-2711-795ACB88A25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7417" name="Rectangle 9">
            <a:extLst>
              <a:ext uri="{FF2B5EF4-FFF2-40B4-BE49-F238E27FC236}">
                <a16:creationId xmlns:a16="http://schemas.microsoft.com/office/drawing/2014/main" id="{9CF096F2-268A-4824-391C-314DBFB0F4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8EEC060-625B-4399-BB59-C2E1FB0B0FD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C5ADC4-68A9-57E5-7616-AF215D61A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6B868F-3379-8DE5-1497-23EA0D0F1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EC2FA1-30BD-6C08-54A9-A51CD7AB5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02792C-BCA7-CEF2-A596-AE9D97E35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7144DB-2FF0-9D76-BEB7-B7951901E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A82CF-D502-498A-AA72-22135312E3E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6114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2A624F6-E13F-9069-1D4C-3CC9E282FE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1EE0DF0-D715-7BA3-2C34-10F0D99816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BE1A38-2DDB-39C3-3C0E-18B6AC8C3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41FA38-FC86-4CE3-3750-D6DFB812A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6B0F51-359A-AA12-AADF-C363F27D2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B0C5C-C9A8-4737-B8B1-DE168384014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9151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072352-5E1D-9AA9-4752-5D5A9B30D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4898CE-5424-A060-6997-1A8913399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11B517-DA52-9254-3355-314113276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AAA76A-EE13-121A-CE0C-814F52F6C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32D8B7-5CF8-74E9-AB26-81586B72F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6CCFB-7264-46DC-A290-D9DB5FBAB1A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415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1BD506-AB93-B6EC-4747-04B627A52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8A7375-3541-294D-463C-EF30A8E93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3502EC-1F3B-04C7-DAC9-F854DF667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CF2F6A-B40B-5F92-BBB8-DB29694DB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818DE5-A079-2124-D7C6-84ADBDAF2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3FD8F-965F-4B90-AEA3-AD5C78A6653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1394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C0F657-F00F-A18A-773B-729C46F36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E05F3C9-899C-8641-E2C1-DB9459FB34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86BE4D6-B381-C25B-8E99-462A9644D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64491E8-5DF5-5B80-8700-33B744ADB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5B30F9-536F-28E0-8604-3A6028A10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8CD2E5A-B867-D2B4-A173-5A98EFBD6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5AD66-8964-46A8-880F-D61523F8D3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724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3AE52B-5B86-EBC9-9F08-E4CA97A45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24E9FD2-F9D4-484F-E61D-10B0E9A4F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260D400-7C3E-BE02-5453-348727A0F0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611ABEB-EE2E-D60B-EF7B-CA9163E79A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60A300B-7F69-C6FC-CE61-1D6DD87B47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B074AFE-6A6A-F0D8-BED5-8BE77258D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A3DE344-AC45-EE4A-0375-4E27D1196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98544F2-3DA6-FFBB-6641-A5223D040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1AEA2-1588-497D-9CE9-BD64FFD4756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4337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9B0018-7A74-904A-BD88-BB9B9957B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01316CD-B2F8-6A26-A31F-37904722C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3C598AA-E604-912C-ED56-3574CC85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231C8DE-B42F-AD51-F552-2FC087C52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2CA85-3236-4E77-98A8-0CCD3ED41F5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73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EAB1C09-11CF-5619-93D0-4A90E0B57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1092EA6-574A-4E2E-7512-8B33577C9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41A31B8-76AF-3446-8478-25B5AAC0F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DE912-B8DE-4549-B546-95971772048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52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69B5ED-8745-A6AA-B943-C221EC1F3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23D80C-9561-D70E-105A-2ECF3D8AC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4A5950D-24C5-4977-4E80-B226D771BB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A8AE7B9-E94D-DEFC-82C0-B7FA46D6F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B380E0-8035-DE26-FD1A-7FE88534A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3FBAA1B-F5BB-A4B2-FCE4-33C3A00AC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8332C-397F-4655-9EE4-5BC8C321439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8445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059E75-B83D-77EE-A8CC-E1020B960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B099D98-B618-393E-695E-492838355F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6D4BBBC-47D3-B088-A290-B1B70C3B0D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46BF5E-AD4C-0F66-91DD-1261F718A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9DBF72-1BBB-4A5D-E533-3DDE62CBA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B27BFFB-A576-88E2-7D66-165749AD8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0F39D-AD21-4012-B493-42A114F4567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9189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>
            <a:extLst>
              <a:ext uri="{FF2B5EF4-FFF2-40B4-BE49-F238E27FC236}">
                <a16:creationId xmlns:a16="http://schemas.microsoft.com/office/drawing/2014/main" id="{F69E2A2D-6A7D-4DED-0B4C-9C8B8A3F2C16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99B5F3B2-2FE6-7D80-1AD0-474166C8D0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388" name="Arc 4">
              <a:extLst>
                <a:ext uri="{FF2B5EF4-FFF2-40B4-BE49-F238E27FC236}">
                  <a16:creationId xmlns:a16="http://schemas.microsoft.com/office/drawing/2014/main" id="{AEDE1049-28E5-65BA-DB2D-B9EDC2A51D6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AD25391D-7CE1-5B08-AE5A-6FE323F4B1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0176FCB2-844C-C58A-29C3-81FF431BDA6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86B5F462-766C-2B38-5D2A-2912F60D50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D8C5F269-0E80-CBCD-5600-ACE14B26729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429E2206-D168-4AC7-B42B-8CAE8043DE17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621CD470-1773-B3CA-B845-A2D23DAFAA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>
            <a:extLst>
              <a:ext uri="{FF2B5EF4-FFF2-40B4-BE49-F238E27FC236}">
                <a16:creationId xmlns:a16="http://schemas.microsoft.com/office/drawing/2014/main" id="{624937E6-87B8-FB45-1CCE-5C25EF0D3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ED9A9C0-C752-4281-BB6F-74184DBDD7A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2590800"/>
            <a:ext cx="7010400" cy="1828800"/>
          </a:xfrm>
        </p:spPr>
        <p:txBody>
          <a:bodyPr/>
          <a:lstStyle/>
          <a:p>
            <a:r>
              <a:rPr lang="ja-JP" altLang="en-US" sz="66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四条金吾殿御返事</a:t>
            </a:r>
            <a:br>
              <a:rPr lang="ja-JP" altLang="en-US" sz="66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ja-JP" altLang="en-US" sz="66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（八風抄）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4027094-32C1-FE6D-B541-DF5DD7A6A9F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400800" cy="1219200"/>
          </a:xfrm>
        </p:spPr>
        <p:txBody>
          <a:bodyPr/>
          <a:lstStyle/>
          <a:p>
            <a:r>
              <a:rPr lang="ja-JP" altLang="en-U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E854A85B-F1EF-FC3E-AB7D-28B1539E7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71600"/>
            <a:ext cx="33607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８月度座談会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E25B020-AF73-2170-DC1E-9D806756F4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04392" y="260648"/>
            <a:ext cx="4495800" cy="990600"/>
          </a:xfrm>
        </p:spPr>
        <p:txBody>
          <a:bodyPr/>
          <a:lstStyle/>
          <a:p>
            <a:r>
              <a:rPr lang="ja-JP" altLang="en-US" sz="54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背景と大意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D69785F-98A5-D1E3-6DA9-E39807D449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8816" y="1340768"/>
            <a:ext cx="8083624" cy="50405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建治２年　</a:t>
            </a:r>
            <a:r>
              <a:rPr lang="en-US" altLang="ja-JP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55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才　於</a:t>
            </a:r>
            <a:r>
              <a:rPr lang="en-US" altLang="ja-JP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身延</a:t>
            </a:r>
          </a:p>
          <a:p>
            <a:pPr>
              <a:lnSpc>
                <a:spcPct val="90000"/>
              </a:lnSpc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対告衆</a:t>
            </a:r>
            <a:r>
              <a:rPr lang="en-US" altLang="ja-JP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四条金吾</a:t>
            </a:r>
          </a:p>
          <a:p>
            <a:pPr>
              <a:lnSpc>
                <a:spcPct val="90000"/>
              </a:lnSpc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金吾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は主君に疎まれ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苦境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</a:t>
            </a:r>
          </a:p>
          <a:p>
            <a:pPr>
              <a:lnSpc>
                <a:spcPct val="90000"/>
              </a:lnSpc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状況は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悪化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し、領地替えの命</a:t>
            </a:r>
          </a:p>
          <a:p>
            <a:pPr>
              <a:lnSpc>
                <a:spcPct val="90000"/>
              </a:lnSpc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「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八風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」に侵されないのが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賢人</a:t>
            </a:r>
          </a:p>
          <a:p>
            <a:pPr>
              <a:lnSpc>
                <a:spcPct val="90000"/>
              </a:lnSpc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諸天善神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賢人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を守る</a:t>
            </a:r>
            <a:endParaRPr lang="en-US" altLang="ja-JP" sz="4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師弟一致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の祈りが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勝利の要諦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7CDA564-A375-73BD-25B2-9D9A81E9E5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162800" cy="838200"/>
          </a:xfrm>
        </p:spPr>
        <p:txBody>
          <a:bodyPr/>
          <a:lstStyle/>
          <a:p>
            <a:r>
              <a:rPr lang="ja-JP" altLang="en-US" sz="4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八風</a:t>
            </a:r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38C01E71-FFBC-9D5D-A3B8-01149111D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724400"/>
            <a:ext cx="8382000" cy="1600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仏道を妨げる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八風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に動じない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境涯</a:t>
            </a:r>
          </a:p>
          <a:p>
            <a:r>
              <a:rPr lang="ja-JP" altLang="en-US" sz="4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揺ぎなき自身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を確立が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幸福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の道</a:t>
            </a:r>
          </a:p>
        </p:txBody>
      </p:sp>
      <p:sp>
        <p:nvSpPr>
          <p:cNvPr id="10255" name="AutoShape 15">
            <a:extLst>
              <a:ext uri="{FF2B5EF4-FFF2-40B4-BE49-F238E27FC236}">
                <a16:creationId xmlns:a16="http://schemas.microsoft.com/office/drawing/2014/main" id="{1926EBBA-0587-F357-D996-85B84721C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219200"/>
            <a:ext cx="6858000" cy="990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人身を扇動する</a:t>
            </a:r>
            <a:r>
              <a:rPr lang="ja-JP" alt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八の風</a:t>
            </a:r>
          </a:p>
        </p:txBody>
      </p:sp>
      <p:sp>
        <p:nvSpPr>
          <p:cNvPr id="10262" name="AutoShape 22">
            <a:extLst>
              <a:ext uri="{FF2B5EF4-FFF2-40B4-BE49-F238E27FC236}">
                <a16:creationId xmlns:a16="http://schemas.microsoft.com/office/drawing/2014/main" id="{5784AA4E-09CA-574C-F45D-A0E10AB3E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590800"/>
            <a:ext cx="3886200" cy="1524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利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衰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毀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誉</a:t>
            </a:r>
          </a:p>
          <a:p>
            <a:pPr algn="ctr"/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称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譏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苦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楽</a:t>
            </a:r>
          </a:p>
        </p:txBody>
      </p:sp>
      <p:sp>
        <p:nvSpPr>
          <p:cNvPr id="10263" name="AutoShape 23">
            <a:extLst>
              <a:ext uri="{FF2B5EF4-FFF2-40B4-BE49-F238E27FC236}">
                <a16:creationId xmlns:a16="http://schemas.microsoft.com/office/drawing/2014/main" id="{1B866C69-B1A5-0B9B-F6D5-0F12737A4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667000"/>
            <a:ext cx="457200" cy="1371600"/>
          </a:xfrm>
          <a:prstGeom prst="rightArrow">
            <a:avLst>
              <a:gd name="adj1" fmla="val 50000"/>
              <a:gd name="adj2" fmla="val 557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64" name="AutoShape 24">
            <a:extLst>
              <a:ext uri="{FF2B5EF4-FFF2-40B4-BE49-F238E27FC236}">
                <a16:creationId xmlns:a16="http://schemas.microsoft.com/office/drawing/2014/main" id="{ACFB5D01-DB2A-12E4-9BBF-6DA53DFE1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438400"/>
            <a:ext cx="2895600" cy="1752600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侵されぬ</a:t>
            </a:r>
          </a:p>
          <a:p>
            <a:pPr algn="ctr"/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を</a:t>
            </a: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賢人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animBg="1" autoUpdateAnimBg="0"/>
      <p:bldP spid="10255" grpId="0" animBg="1" autoUpdateAnimBg="0"/>
      <p:bldP spid="10262" grpId="0" animBg="1" autoUpdateAnimBg="0"/>
      <p:bldP spid="1026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BE3EE74-9FD5-BAFC-E283-B24050E819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43750" cy="762000"/>
          </a:xfrm>
        </p:spPr>
        <p:txBody>
          <a:bodyPr/>
          <a:lstStyle/>
          <a:p>
            <a:r>
              <a:rPr lang="ja-JP" altLang="en-US" sz="4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四順・四違</a:t>
            </a:r>
          </a:p>
        </p:txBody>
      </p:sp>
      <p:sp>
        <p:nvSpPr>
          <p:cNvPr id="5136" name="AutoShape 16">
            <a:extLst>
              <a:ext uri="{FF2B5EF4-FFF2-40B4-BE49-F238E27FC236}">
                <a16:creationId xmlns:a16="http://schemas.microsoft.com/office/drawing/2014/main" id="{4CE020DB-CCFD-CF8F-393D-6BFEE52EA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447800"/>
            <a:ext cx="457200" cy="12954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7" name="AutoShape 17">
            <a:extLst>
              <a:ext uri="{FF2B5EF4-FFF2-40B4-BE49-F238E27FC236}">
                <a16:creationId xmlns:a16="http://schemas.microsoft.com/office/drawing/2014/main" id="{773FA19B-169F-F185-9764-E76694EA3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371600"/>
            <a:ext cx="3124200" cy="152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四順</a:t>
            </a:r>
          </a:p>
          <a:p>
            <a:pPr algn="ctr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望み求める</a:t>
            </a:r>
          </a:p>
        </p:txBody>
      </p:sp>
      <p:sp>
        <p:nvSpPr>
          <p:cNvPr id="5139" name="AutoShape 19">
            <a:extLst>
              <a:ext uri="{FF2B5EF4-FFF2-40B4-BE49-F238E27FC236}">
                <a16:creationId xmlns:a16="http://schemas.microsoft.com/office/drawing/2014/main" id="{7EA81A08-85CF-B524-3119-0C2A6288F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95400"/>
            <a:ext cx="1905000" cy="1600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利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誉</a:t>
            </a:r>
          </a:p>
          <a:p>
            <a:pPr algn="ctr"/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称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楽</a:t>
            </a:r>
          </a:p>
        </p:txBody>
      </p:sp>
      <p:sp>
        <p:nvSpPr>
          <p:cNvPr id="5142" name="AutoShape 22">
            <a:extLst>
              <a:ext uri="{FF2B5EF4-FFF2-40B4-BE49-F238E27FC236}">
                <a16:creationId xmlns:a16="http://schemas.microsoft.com/office/drawing/2014/main" id="{06605EED-A159-49DF-3301-2A7A07E37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105400"/>
            <a:ext cx="7162800" cy="1371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毀誉褒貶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利害損得</a:t>
            </a:r>
          </a:p>
          <a:p>
            <a:pPr algn="ctr"/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目先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利害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に惑わされるな</a:t>
            </a:r>
          </a:p>
        </p:txBody>
      </p:sp>
      <p:sp>
        <p:nvSpPr>
          <p:cNvPr id="5143" name="AutoShape 23">
            <a:extLst>
              <a:ext uri="{FF2B5EF4-FFF2-40B4-BE49-F238E27FC236}">
                <a16:creationId xmlns:a16="http://schemas.microsoft.com/office/drawing/2014/main" id="{3C35E1A8-2917-B1DE-2C2B-CFED7802E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00400"/>
            <a:ext cx="1981200" cy="1600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衰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毀</a:t>
            </a:r>
          </a:p>
          <a:p>
            <a:pPr algn="ctr"/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譏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苦</a:t>
            </a:r>
          </a:p>
        </p:txBody>
      </p:sp>
      <p:sp>
        <p:nvSpPr>
          <p:cNvPr id="5144" name="AutoShape 24">
            <a:extLst>
              <a:ext uri="{FF2B5EF4-FFF2-40B4-BE49-F238E27FC236}">
                <a16:creationId xmlns:a16="http://schemas.microsoft.com/office/drawing/2014/main" id="{7E069BFD-8DFA-5F70-02DA-54991EB6B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200400"/>
            <a:ext cx="3429000" cy="152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四違</a:t>
            </a:r>
          </a:p>
          <a:p>
            <a:pPr algn="ctr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嫌がり避ける</a:t>
            </a:r>
          </a:p>
        </p:txBody>
      </p:sp>
      <p:sp>
        <p:nvSpPr>
          <p:cNvPr id="5145" name="AutoShape 25">
            <a:extLst>
              <a:ext uri="{FF2B5EF4-FFF2-40B4-BE49-F238E27FC236}">
                <a16:creationId xmlns:a16="http://schemas.microsoft.com/office/drawing/2014/main" id="{61A64BFB-1A6D-8FE1-1427-53AD4FEDE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352800"/>
            <a:ext cx="457200" cy="12954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46" name="AutoShape 26">
            <a:extLst>
              <a:ext uri="{FF2B5EF4-FFF2-40B4-BE49-F238E27FC236}">
                <a16:creationId xmlns:a16="http://schemas.microsoft.com/office/drawing/2014/main" id="{7386B249-74F8-1EB7-BE9C-A532159B5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447800"/>
            <a:ext cx="1524000" cy="12954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8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傲慢</a:t>
            </a:r>
          </a:p>
        </p:txBody>
      </p:sp>
      <p:sp>
        <p:nvSpPr>
          <p:cNvPr id="5147" name="AutoShape 27">
            <a:extLst>
              <a:ext uri="{FF2B5EF4-FFF2-40B4-BE49-F238E27FC236}">
                <a16:creationId xmlns:a16="http://schemas.microsoft.com/office/drawing/2014/main" id="{C4473EA8-8683-835B-9176-52BB51028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1524000"/>
            <a:ext cx="457200" cy="12954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48" name="AutoShape 28">
            <a:extLst>
              <a:ext uri="{FF2B5EF4-FFF2-40B4-BE49-F238E27FC236}">
                <a16:creationId xmlns:a16="http://schemas.microsoft.com/office/drawing/2014/main" id="{93C7DE70-C839-5224-F3F9-DDCAFD169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352800"/>
            <a:ext cx="457200" cy="12954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49" name="AutoShape 29">
            <a:extLst>
              <a:ext uri="{FF2B5EF4-FFF2-40B4-BE49-F238E27FC236}">
                <a16:creationId xmlns:a16="http://schemas.microsoft.com/office/drawing/2014/main" id="{BD2E63C2-7402-18D0-B73B-02E0A3F1C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276600"/>
            <a:ext cx="1524000" cy="12954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8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失意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7" grpId="0" animBg="1" autoUpdateAnimBg="0"/>
      <p:bldP spid="5139" grpId="0" animBg="1" autoUpdateAnimBg="0"/>
      <p:bldP spid="5142" grpId="0" animBg="1" autoUpdateAnimBg="0"/>
      <p:bldP spid="5143" grpId="0" animBg="1" autoUpdateAnimBg="0"/>
      <p:bldP spid="5144" grpId="0" animBg="1" autoUpdateAnimBg="0"/>
      <p:bldP spid="5146" grpId="0" animBg="1" autoUpdateAnimBg="0"/>
      <p:bldP spid="514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201A65A-F6EA-E5AC-7D9D-3A2AF44D9D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8988" y="260350"/>
            <a:ext cx="7239000" cy="914400"/>
          </a:xfrm>
        </p:spPr>
        <p:txBody>
          <a:bodyPr/>
          <a:lstStyle/>
          <a:p>
            <a:r>
              <a:rPr lang="ja-JP" altLang="en-US" sz="4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諸天の守護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D7EFA362-4B4D-E8E1-DB55-0CD95EB37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295400"/>
            <a:ext cx="7620000" cy="1524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諸天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賢人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守護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する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道理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から外れては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守護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はない</a:t>
            </a:r>
          </a:p>
        </p:txBody>
      </p:sp>
      <p:sp>
        <p:nvSpPr>
          <p:cNvPr id="1032" name="AutoShape 8">
            <a:extLst>
              <a:ext uri="{FF2B5EF4-FFF2-40B4-BE49-F238E27FC236}">
                <a16:creationId xmlns:a16="http://schemas.microsoft.com/office/drawing/2014/main" id="{5FF9614C-7023-C117-D817-B7C76D012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953000"/>
            <a:ext cx="7315200" cy="1447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道理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の上から、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仏法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の上から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主君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に仕え、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正しく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生きよう</a:t>
            </a:r>
          </a:p>
        </p:txBody>
      </p:sp>
      <p:sp>
        <p:nvSpPr>
          <p:cNvPr id="1033" name="AutoShape 9">
            <a:extLst>
              <a:ext uri="{FF2B5EF4-FFF2-40B4-BE49-F238E27FC236}">
                <a16:creationId xmlns:a16="http://schemas.microsoft.com/office/drawing/2014/main" id="{33645CAA-16D0-CF65-C3E2-904B84F72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124200"/>
            <a:ext cx="5334000" cy="1447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佐渡流罪中は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江間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氏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金吾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守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った</a:t>
            </a:r>
          </a:p>
        </p:txBody>
      </p:sp>
      <p:sp>
        <p:nvSpPr>
          <p:cNvPr id="1034" name="AutoShape 10">
            <a:extLst>
              <a:ext uri="{FF2B5EF4-FFF2-40B4-BE49-F238E27FC236}">
                <a16:creationId xmlns:a16="http://schemas.microsoft.com/office/drawing/2014/main" id="{DA1B124D-4532-F0BF-0348-E91A6E07B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276600"/>
            <a:ext cx="990600" cy="1295400"/>
          </a:xfrm>
          <a:prstGeom prst="rightArrow">
            <a:avLst>
              <a:gd name="adj1" fmla="val 47796"/>
              <a:gd name="adj2" fmla="val 413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animBg="1" autoUpdateAnimBg="0"/>
      <p:bldP spid="1032" grpId="0" animBg="1" autoUpdateAnimBg="0"/>
      <p:bldP spid="103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78C5821-12ED-C502-665A-A819D2D325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629400" cy="914400"/>
          </a:xfrm>
        </p:spPr>
        <p:txBody>
          <a:bodyPr/>
          <a:lstStyle/>
          <a:p>
            <a:r>
              <a:rPr lang="ja-JP" alt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指導より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54720A9-560D-242E-76C8-E45A4212D4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3657600"/>
          </a:xfrm>
        </p:spPr>
        <p:txBody>
          <a:bodyPr/>
          <a:lstStyle/>
          <a:p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今いる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使命の場所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で何としても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勝て</a:t>
            </a:r>
          </a:p>
          <a:p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四順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は一時的、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相対的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な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幸福</a:t>
            </a:r>
          </a:p>
          <a:p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八風に侵されず、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絶対的幸福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を追求</a:t>
            </a:r>
          </a:p>
          <a:p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八風に動じない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自身を築く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には「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法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」と「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師匠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」の存在が不可欠</a:t>
            </a:r>
          </a:p>
        </p:txBody>
      </p:sp>
      <p:sp>
        <p:nvSpPr>
          <p:cNvPr id="11268" name="AutoShape 4">
            <a:extLst>
              <a:ext uri="{FF2B5EF4-FFF2-40B4-BE49-F238E27FC236}">
                <a16:creationId xmlns:a16="http://schemas.microsoft.com/office/drawing/2014/main" id="{753DAE01-B155-3E9D-A1A9-129012F86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029200"/>
            <a:ext cx="8153400" cy="1524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eaLnBrk="0" hangingPunct="0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　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師弟不二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で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広布の道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に生き</a:t>
            </a:r>
          </a:p>
          <a:p>
            <a:pPr eaLnBrk="0" hangingPunct="0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　　　　　人生勝利の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賢人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となれ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FFCCCC"/>
      </a:lt1>
      <a:dk2>
        <a:srgbClr val="000000"/>
      </a:dk2>
      <a:lt2>
        <a:srgbClr val="99FF99"/>
      </a:lt2>
      <a:accent1>
        <a:srgbClr val="6699FF"/>
      </a:accent1>
      <a:accent2>
        <a:srgbClr val="66CCFF"/>
      </a:accent2>
      <a:accent3>
        <a:srgbClr val="FFE2E2"/>
      </a:accent3>
      <a:accent4>
        <a:srgbClr val="000000"/>
      </a:accent4>
      <a:accent5>
        <a:srgbClr val="B8CAFF"/>
      </a:accent5>
      <a:accent6>
        <a:srgbClr val="5CB9E7"/>
      </a:accent6>
      <a:hlink>
        <a:srgbClr val="CC99FF"/>
      </a:hlink>
      <a:folHlink>
        <a:srgbClr val="00CCCC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6355</TotalTime>
  <Words>253</Words>
  <Application>Microsoft Office PowerPoint</Application>
  <PresentationFormat>画面に合わせる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Times New Roman</vt:lpstr>
      <vt:lpstr>ＭＳ Ｐゴシック</vt:lpstr>
      <vt:lpstr>Arial</vt:lpstr>
      <vt:lpstr>Wingdings</vt:lpstr>
      <vt:lpstr>ＭＳ Ｐ明朝</vt:lpstr>
      <vt:lpstr>Tahoma</vt:lpstr>
      <vt:lpstr>Soaring</vt:lpstr>
      <vt:lpstr>PowerPoint プレゼンテーション</vt:lpstr>
      <vt:lpstr>四条金吾殿御返事 （八風抄）</vt:lpstr>
      <vt:lpstr>背景と大意</vt:lpstr>
      <vt:lpstr>八風</vt:lpstr>
      <vt:lpstr>四順・四違</vt:lpstr>
      <vt:lpstr>諸天の守護</vt:lpstr>
      <vt:lpstr>指導より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妙密上人御消息</dc:title>
  <dc:creator>ois</dc:creator>
  <cp:lastModifiedBy>哲男 大石</cp:lastModifiedBy>
  <cp:revision>308</cp:revision>
  <cp:lastPrinted>2024-08-08T00:54:58Z</cp:lastPrinted>
  <dcterms:created xsi:type="dcterms:W3CDTF">2006-08-27T10:41:00Z</dcterms:created>
  <dcterms:modified xsi:type="dcterms:W3CDTF">2024-08-08T01:03:45Z</dcterms:modified>
</cp:coreProperties>
</file>