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4" r:id="rId2"/>
    <p:sldId id="257" r:id="rId3"/>
    <p:sldId id="256" r:id="rId4"/>
    <p:sldId id="258" r:id="rId5"/>
    <p:sldId id="265" r:id="rId6"/>
    <p:sldId id="261" r:id="rId7"/>
    <p:sldId id="26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7C80"/>
    <a:srgbClr val="FFFF00"/>
    <a:srgbClr val="FF6600"/>
    <a:srgbClr val="FF0000"/>
    <a:srgbClr val="FF33CC"/>
    <a:srgbClr val="FF66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3E5FED-B471-AFB7-81BE-92BB7E60F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4BFA1A-80E7-B93F-962E-D7A81019C0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1C4B86-C198-4284-EB69-E12F4BD566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5F159-5E06-4F9C-9ABE-EB4ED9CAE9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392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A75454-7278-8DD8-F159-D0C5A481DF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FCD1A8-4AEA-76FD-7F66-83CE740CA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05F753-4B75-2A39-C63F-E1D7293ADB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4201F-B272-401B-8BA9-1AFF0650B1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19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141B74-43F1-7B32-EABF-F8B6F4244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F2B7CB-2D48-8334-D0A5-81F68E635F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1E8421-1B32-4A78-BD1A-9C692FEFD6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5F52A-081A-4337-943B-975F28BD68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3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CA1173-02BD-2E5F-2190-2BA2726FC7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F18DD8-5355-3E39-B6BD-469D9D7C30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4103CD-410E-8EA3-7944-0DD018DD50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29BC1-0035-43BE-8D6B-DA1636B434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06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990913-A5CF-2FE1-ED95-CC38DCD6B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FC7A06-EF10-D0CF-E862-D65059E2F4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818B4E-701E-4A7D-BA43-84359CB023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A507F-785E-4D48-A195-DC6916AB1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9287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E98586-07A0-BFAC-CCC5-81538A1C67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9BD924-C4FF-C80D-DDAE-F78F55438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A3B1BC-A826-B0F5-CFA0-576F6FA59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D68FA-8E86-4F6E-AD93-A11BAD1AB8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70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ABCEAB8-14DA-ED01-2027-3F99970B36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904ABE-A9BB-DF3B-3A8E-F9EA73B63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6A9ACBA-4BE1-A8C1-7371-A3ACA52DCA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2A089-06F3-4084-A483-7A4AC37709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84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CB7C4F-F27C-6CDF-DFC0-50869C8E07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B1DF597-C5F0-A848-B2DA-1548F64D94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3A212D-CE65-7283-C17C-3CC3A8B4B1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5E345-1C42-43F7-B274-229B3557A1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313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3E9CE4C-120E-E10C-DFDA-15CE7A0FA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6E1DE35-BB89-60F8-24E9-B8A24EAA90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6E39842-A01A-DA1D-1900-8B8933D3E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DFE94-9719-4BC9-AEE5-BAFEA26C3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236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F6A3B0-9D3C-0332-0C81-0D5BB7D2A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1848B1-E510-7A81-489C-FB27EAD391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29A17F-20A9-0BA5-E057-315730BCC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5C64E-0E08-472E-89F4-E61ED4978B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02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D222A6-627D-4242-98F7-148E2F5FA0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1232B7-00AA-8A0D-2E02-0853D96E5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4C24CA-1FA9-8557-D8A9-B58507132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346AB-4427-413C-8E11-CC1CA4FC01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341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58AE66-9351-61A0-E7E5-520D6FEA2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6067CBA-AD82-7EE2-14E4-AAFA1C42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747FEDF-3681-0C7A-6EFB-86DEEF0FAA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6E91601-DF8B-D8FC-94F4-776E0E71BA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617C551-3912-34BA-E7D7-1A29F88D6C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678B8E-F5ED-4028-B5D8-D9D1FD87B8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C5BF8C3F-C8E1-0092-5BD3-BBAB23315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F991E50-0EB1-FEEA-9FD2-E5BC4347B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DF035621-62BF-7F5E-1D76-8322D2597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FEB583E-A432-30CB-493B-5860AA678916}"/>
              </a:ext>
            </a:extLst>
          </p:cNvPr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anose="02020603050405020304" pitchFamily="18" charset="0"/>
              <a:ea typeface="Osaka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4536DA-E9D5-344F-F02B-37B8433F72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曾谷殿御返事</a:t>
            </a:r>
            <a:endParaRPr lang="ja-JP" altLang="en-US" sz="6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D13808C-1CC2-1523-9C53-2F714DDB1D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  <a:endParaRPr lang="ja-JP" altLang="en-US" sz="60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221580F8-A4CC-D9DA-25A3-8B6EF115B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181600" cy="1600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令和６年６月</a:t>
            </a:r>
            <a:endParaRPr lang="ja-JP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saka" charset="-128"/>
            </a:endParaRPr>
          </a:p>
          <a:p>
            <a:pPr algn="ctr" eaLnBrk="1" hangingPunct="1">
              <a:defRPr/>
            </a:pPr>
            <a:r>
              <a:rPr lang="ja-JP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3C17B3C-CDFF-E07A-4C5D-5FE6C9336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1179F35-041A-7B26-B171-323D47D9F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600200"/>
            <a:ext cx="8642350" cy="4495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</p:spPr>
        <p:txBody>
          <a:bodyPr/>
          <a:lstStyle/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建治２年７月 ５５</a:t>
            </a:r>
            <a:r>
              <a:rPr lang="ja-JP" altLang="en-US" sz="4400" b="1" dirty="0">
                <a:latin typeface="Osaka" charset="-128"/>
              </a:rPr>
              <a:t>歳御作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対告衆：曾谷殿（在千葉）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別名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成仏用心抄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の原理は「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境智の二法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「境智の二法」とは南無妙法蓮華経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民衆救済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の御決意を示す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F6196B0-6461-4870-6748-AFD09DAA7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忠言耳に逆う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0F921049-0590-A977-4618-20A4AA2AF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495800"/>
            <a:ext cx="8229600" cy="1676400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根本の法・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師匠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を誤るな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迫害を恐れず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成仏の道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を進め</a:t>
            </a:r>
          </a:p>
        </p:txBody>
      </p:sp>
      <p:sp>
        <p:nvSpPr>
          <p:cNvPr id="6157" name="AutoShape 13">
            <a:extLst>
              <a:ext uri="{FF2B5EF4-FFF2-40B4-BE49-F238E27FC236}">
                <a16:creationId xmlns:a16="http://schemas.microsoft.com/office/drawing/2014/main" id="{91F9D94E-93BE-31F5-EFB3-CC88045A2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2971800" cy="1524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此法門を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日蓮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申す</a:t>
            </a:r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2742548F-0C51-C74D-9B44-27E95B1B9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371600"/>
            <a:ext cx="3200400" cy="1524000"/>
          </a:xfrm>
          <a:prstGeom prst="roundRect">
            <a:avLst>
              <a:gd name="adj" fmla="val 16667"/>
            </a:avLst>
          </a:prstGeom>
          <a:solidFill>
            <a:srgbClr val="FF66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根源の法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根本の師匠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65245CE2-C241-86D6-17B0-F07D08729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429000"/>
            <a:ext cx="82296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正法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ゆえに、偏見・憎しみを受ける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94D6987A-5D03-6902-53BA-EB324DDE8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752600"/>
            <a:ext cx="1066800" cy="838200"/>
          </a:xfrm>
          <a:prstGeom prst="notched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nimBg="1" autoUpdateAnimBg="0"/>
      <p:bldP spid="6157" grpId="0" animBg="1" autoUpdateAnimBg="0"/>
      <p:bldP spid="6158" grpId="0" animBg="1" autoUpdateAnimBg="0"/>
      <p:bldP spid="6159" grpId="0" animBg="1" autoUpdateAnimBg="0"/>
      <p:bldP spid="61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AutoShape 10">
            <a:extLst>
              <a:ext uri="{FF2B5EF4-FFF2-40B4-BE49-F238E27FC236}">
                <a16:creationId xmlns:a16="http://schemas.microsoft.com/office/drawing/2014/main" id="{5AE4ABF8-0C8E-B7FD-EC28-88175A683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514600"/>
            <a:ext cx="7162800" cy="2743200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4000" b="1">
                <a:solidFill>
                  <a:schemeClr val="accent2"/>
                </a:solidFill>
              </a:rPr>
              <a:t>迫害</a:t>
            </a:r>
            <a:r>
              <a:rPr lang="ja-JP" altLang="en-US" sz="4000" b="1"/>
              <a:t>にも</a:t>
            </a:r>
            <a:r>
              <a:rPr lang="ja-JP" altLang="en-US" sz="4000" b="1">
                <a:solidFill>
                  <a:schemeClr val="accent2"/>
                </a:solidFill>
              </a:rPr>
              <a:t>難</a:t>
            </a:r>
            <a:r>
              <a:rPr lang="ja-JP" altLang="en-US" sz="4000" b="1"/>
              <a:t>にも負けない</a:t>
            </a:r>
            <a:r>
              <a:rPr lang="ja-JP" altLang="en-US" sz="4000" b="1">
                <a:solidFill>
                  <a:srgbClr val="FF0000"/>
                </a:solidFill>
              </a:rPr>
              <a:t>決意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4000" b="1">
                <a:solidFill>
                  <a:srgbClr val="FF0000"/>
                </a:solidFill>
              </a:rPr>
              <a:t>大難</a:t>
            </a:r>
            <a:r>
              <a:rPr lang="ja-JP" altLang="en-US" sz="4000" b="1"/>
              <a:t>を越えて</a:t>
            </a:r>
            <a:r>
              <a:rPr lang="ja-JP" altLang="en-US" sz="4000" b="1">
                <a:solidFill>
                  <a:schemeClr val="accent2"/>
                </a:solidFill>
              </a:rPr>
              <a:t>法華経</a:t>
            </a:r>
            <a:r>
              <a:rPr lang="ja-JP" altLang="en-US" sz="4000" b="1"/>
              <a:t>を弘める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4000" b="1"/>
              <a:t>末法の衆生を救うとの</a:t>
            </a:r>
            <a:r>
              <a:rPr lang="ja-JP" altLang="en-US" sz="4000" b="1">
                <a:solidFill>
                  <a:srgbClr val="FF0000"/>
                </a:solidFill>
              </a:rPr>
              <a:t>決意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4000" b="1">
                <a:solidFill>
                  <a:schemeClr val="accent2"/>
                </a:solidFill>
              </a:rPr>
              <a:t>弟子</a:t>
            </a:r>
            <a:r>
              <a:rPr lang="ja-JP" altLang="en-US" sz="4000" b="1"/>
              <a:t>として</a:t>
            </a:r>
            <a:r>
              <a:rPr lang="ja-JP" altLang="en-US" sz="4000" b="1">
                <a:solidFill>
                  <a:srgbClr val="FF0000"/>
                </a:solidFill>
              </a:rPr>
              <a:t>創価の道</a:t>
            </a:r>
            <a:r>
              <a:rPr lang="ja-JP" altLang="en-US" sz="4000" b="1"/>
              <a:t>を進め</a:t>
            </a:r>
          </a:p>
        </p:txBody>
      </p:sp>
      <p:sp>
        <p:nvSpPr>
          <p:cNvPr id="15369" name="AutoShape 9">
            <a:extLst>
              <a:ext uri="{FF2B5EF4-FFF2-40B4-BE49-F238E27FC236}">
                <a16:creationId xmlns:a16="http://schemas.microsoft.com/office/drawing/2014/main" id="{D78B46CB-B3DD-4DBA-6E5C-BFE7E9C3F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447800"/>
            <a:ext cx="6629400" cy="762000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b="1">
                <a:solidFill>
                  <a:srgbClr val="FF0000"/>
                </a:solidFill>
              </a:rPr>
              <a:t>広宣流布</a:t>
            </a:r>
            <a:r>
              <a:rPr lang="ja-JP" altLang="en-US" sz="4400" b="1"/>
              <a:t>への強いお心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058B4C53-27C5-EAA1-7EFB-C52C71BAB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いまだこりず候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AutoShape 4">
            <a:extLst>
              <a:ext uri="{FF2B5EF4-FFF2-40B4-BE49-F238E27FC236}">
                <a16:creationId xmlns:a16="http://schemas.microsoft.com/office/drawing/2014/main" id="{12C51CF1-FD76-4345-6C06-571D5B896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562600"/>
            <a:ext cx="80010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強き心で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弘教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の道を進め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 autoUpdateAnimBg="0"/>
      <p:bldP spid="15369" grpId="0" animBg="1" autoUpdateAnimBg="0"/>
      <p:bldP spid="1536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AutoShape 7">
            <a:extLst>
              <a:ext uri="{FF2B5EF4-FFF2-40B4-BE49-F238E27FC236}">
                <a16:creationId xmlns:a16="http://schemas.microsoft.com/office/drawing/2014/main" id="{2EB8FD08-980D-9E96-F756-458D66CD1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0"/>
            <a:ext cx="8153400" cy="2971800"/>
          </a:xfrm>
          <a:prstGeom prst="roundRect">
            <a:avLst>
              <a:gd name="adj" fmla="val 1374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南無妙法蓮華経は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根源の仏種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は衆生の心田に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仏種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を植える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折伏弘教は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友の心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仏種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を植える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弘教活動は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仏の行動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と同じである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FE1F119-9134-4E44-A989-7B90C1B27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仏種と心田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CADA6BCE-CBA9-D4FA-1548-2E46A1474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05400"/>
            <a:ext cx="8305800" cy="1143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50000">
                <a:srgbClr val="FFCC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友の幸福を祈り、真心の対話を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 autoUpdateAnimBg="0"/>
      <p:bldP spid="9220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B0E7C27-C6FA-15D6-2077-8C7C1F698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F43821-BF36-8D3D-2A57-11A1FE7D6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3205336"/>
          </a:xfrm>
          <a:solidFill>
            <a:srgbClr val="FFFF99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3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どんな</a:t>
            </a:r>
            <a:r>
              <a:rPr lang="ja-JP" alt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苦難</a:t>
            </a:r>
            <a:r>
              <a:rPr lang="ja-JP" altLang="en-US" sz="3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に突き当たっても、「</a:t>
            </a:r>
            <a:r>
              <a:rPr lang="ja-JP" alt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負けじ魂</a:t>
            </a:r>
            <a:r>
              <a:rPr lang="ja-JP" altLang="en-US" sz="3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」で立ち上がるのが</a:t>
            </a:r>
            <a:r>
              <a:rPr lang="ja-JP" alt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創価の勇者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いまだこりず候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」ここに、日蓮仏法の真髄の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負けじ魂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がある。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正義の魂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は絶対にこりない。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15D34005-5C5C-5DD8-11D1-D6EB595DD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81128"/>
            <a:ext cx="8077200" cy="1600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と共に「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いまだこりず候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  <a:endParaRPr lang="ja-JP" alt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の精神で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下種の対話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a">
  <a:themeElements>
    <a:clrScheme name="aa三色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a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デザイン:aa三色a</Template>
  <TotalTime>3492</TotalTime>
  <Words>261</Words>
  <Application>Microsoft Office PowerPoint</Application>
  <PresentationFormat>画面に合わせる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Osaka</vt:lpstr>
      <vt:lpstr>Arial</vt:lpstr>
      <vt:lpstr>Times</vt:lpstr>
      <vt:lpstr>aa三色a</vt:lpstr>
      <vt:lpstr>PowerPoint プレゼンテーション</vt:lpstr>
      <vt:lpstr>曾谷殿御返事</vt:lpstr>
      <vt:lpstr>背景と大意</vt:lpstr>
      <vt:lpstr>忠言耳に逆う</vt:lpstr>
      <vt:lpstr>いまだこりず候</vt:lpstr>
      <vt:lpstr>仏種と心田</vt:lpstr>
      <vt:lpstr>指導から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哲男 大石</cp:lastModifiedBy>
  <cp:revision>167</cp:revision>
  <dcterms:created xsi:type="dcterms:W3CDTF">2005-01-13T06:43:46Z</dcterms:created>
  <dcterms:modified xsi:type="dcterms:W3CDTF">2024-06-04T11:40:40Z</dcterms:modified>
</cp:coreProperties>
</file>