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67" r:id="rId6"/>
    <p:sldId id="268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3419"/>
    <a:srgbClr val="CCECFF"/>
    <a:srgbClr val="009900"/>
    <a:srgbClr val="00CC00"/>
    <a:srgbClr val="0000CC"/>
    <a:srgbClr val="99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DE4E763-ACDD-DA63-4E83-BC2FC06E865D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75BC2D4-C2E3-BD66-E409-10667B96A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95EA1F34-EDCB-E566-90D7-D983C406A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828A3E8-5F30-8F1A-7E4A-FF30D153D99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29A6827-CF26-A638-7718-AEEC2245D6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8A29B1E-C13C-DFB7-0E0B-AF38DD88D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642C0-E834-430F-A0C0-EB9EF43BA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93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552FE42-90A6-700F-8725-B1560B6397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60975E0-56B6-061B-1A9B-F35BAB4C0C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661F79E-E183-BC23-05EC-5C744EDD78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55ECAC-FFE6-4F18-B61B-D93E09A46C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152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00BAB6-ACB1-FA6C-2F95-A5C6B60D4D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C672A29-11E1-6A0C-6E61-CF9D88A5F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4182FC5-9E3A-0D50-746C-A4736ADEE9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7BD97-6D75-4004-A8B8-EFC7D4AFD5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900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E440F59-C841-5016-8A10-A28FE1929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058914-ECA5-27C6-5930-A35475E50A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180724B-B46C-5A74-D364-D9A385F931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24483-A5AC-4272-BCA9-D74FB31770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4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22501A-AEE1-FDD6-B208-389085E58A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51AA821-E2D2-EC9E-B7B3-57E1E3A65F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CF849CA-506B-DB70-76E5-854152E1A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28F66-C5D6-4BB7-B48A-73B66E16B5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80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0084927-8654-2EFF-C54F-6CA5BBD899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A1F1E3D-C2F4-6004-3775-7DD9DE998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0FD652A-035E-B348-28C2-2F561264C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7736EF-69EB-4282-9E2B-1276154967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962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7E4005-277E-B41E-3ADF-BB9B87B7ED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035BF0-9087-512F-0F2C-7A7B594AD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50DD25-2A08-5930-311A-F9BD13BDB8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82B11-0C74-4A23-8BA1-61739D309B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308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FFB91C16-076C-9ED8-3106-6786C7051B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8CF630F-5454-60FB-4571-2BA14C2AD8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DEC2770-F946-60B6-6B64-FC14B75351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3025B-BE5D-4F96-AE09-9F74697C24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01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7B8B8F80-FFC5-2750-979D-3EBB726884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40EDCA4-F1FC-504F-C269-AA08A28C69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482F4F5-49B9-33B8-E1FD-1D268ED121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33736C-21BD-4C33-97D0-2F9E3D13D7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011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B9E9A4-2976-6E14-CD7C-993297D6A0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03F792F-B1E2-1A9D-3E97-CC00460F50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BA5996-BD28-C838-5592-6104318A2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0AA2E-B923-4C02-A182-9500FA8E72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504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299A7F7-0C12-AFAA-6564-F15A3A5B45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AD0D7A0-92E7-A5AD-5543-FF7A1FCCBF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F68AF63-B5E8-772C-AB7C-2F00A893CC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10487C-0BCC-4B35-9A38-EB9A36BC79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191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051E06E-1EF7-ED0C-0682-C46B067A320D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8811B3F7-F980-C028-E2A1-23216A852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D6643166-17B5-9D26-C764-410782C3C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FABFEE4-8984-A603-1E1E-0D8D579D2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642D070E-660B-BCC9-EBB6-3E5D28DD2E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D165D39-1FC6-E789-6910-C18212A970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732B33E2-8A6F-E9CF-2A6F-9DFBAF38CA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5382D435-8D75-4C48-89CC-1EE00DF20684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74C735A8-F13F-68E8-BF8D-303781150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9710979-BA50-9143-1CEB-051EC71CC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C8D6D81-56BE-DD1A-DDE2-C98EBD91DC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F93419"/>
                </a:solidFill>
              </a:rPr>
              <a:t>報恩抄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EC53968-4C88-277C-1135-2D4B673377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3BA9755B-37DD-1969-FFBA-F92764FC6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78936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0"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１０月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20BAFC6-6688-0ED0-C3B4-A8128D2D96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333375"/>
            <a:ext cx="4495800" cy="8143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455A2A3-2BC8-0728-545F-4A7C8A272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153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建治２年　５５才　　在・身延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対告衆：浄顕房・義浄房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旧師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・道善房への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報恩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報恩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こそ「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人間の生き方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真実の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報恩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は真実の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末法に妙法流布に立ったのは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大聖人お一人</a:t>
            </a: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➡「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一人立つ精神</a:t>
            </a: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7CF6439-EEDE-6491-F7E7-2F7D950F1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CC"/>
                </a:solidFill>
              </a:rPr>
              <a:t>南無妙法蓮華経と唱</a:t>
            </a:r>
            <a:r>
              <a:rPr lang="ja-JP" altLang="en-US" sz="4800" dirty="0" err="1">
                <a:solidFill>
                  <a:srgbClr val="0000CC"/>
                </a:solidFill>
              </a:rPr>
              <a:t>うべ</a:t>
            </a:r>
            <a:r>
              <a:rPr lang="ja-JP" altLang="en-US" sz="4800" dirty="0">
                <a:solidFill>
                  <a:srgbClr val="0000CC"/>
                </a:solidFill>
              </a:rPr>
              <a:t>し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9A32BF1D-A570-7FC6-1AE1-7DD50D0B6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3246438" cy="17049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一閻浮提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に</a:t>
            </a:r>
          </a:p>
          <a:p>
            <a:pPr algn="ctr"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有智・無智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を</a:t>
            </a:r>
          </a:p>
          <a:p>
            <a:pPr algn="ctr" eaLnBrk="1" hangingPunct="1"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きらわず</a:t>
            </a:r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78D3A90D-1BE8-65D2-E3B5-D2437B5C1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501775"/>
            <a:ext cx="560388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259" name="AutoShape 19">
            <a:extLst>
              <a:ext uri="{FF2B5EF4-FFF2-40B4-BE49-F238E27FC236}">
                <a16:creationId xmlns:a16="http://schemas.microsoft.com/office/drawing/2014/main" id="{2F4C5F7E-0255-5646-EDF8-87768A58B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3" y="3192463"/>
            <a:ext cx="3744912" cy="14414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他事をすてて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南・経と唱</a:t>
            </a:r>
            <a:r>
              <a:rPr lang="ja-JP" alt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う</a:t>
            </a:r>
            <a:r>
              <a:rPr lang="ja-JP" altLang="en-US" sz="4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べ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し</a:t>
            </a:r>
          </a:p>
        </p:txBody>
      </p:sp>
      <p:sp>
        <p:nvSpPr>
          <p:cNvPr id="10260" name="AutoShape 20">
            <a:extLst>
              <a:ext uri="{FF2B5EF4-FFF2-40B4-BE49-F238E27FC236}">
                <a16:creationId xmlns:a16="http://schemas.microsoft.com/office/drawing/2014/main" id="{FB92F1EA-03B1-5C4F-BAB3-EE0B44732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902200"/>
            <a:ext cx="7391400" cy="1422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人種・民族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の隔なし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➡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真の平等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唱題行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➡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智慧・力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が湧現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B638B510-4B3A-D62D-9659-A44F8605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143000"/>
            <a:ext cx="3313113" cy="17811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世界中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で</a:t>
            </a:r>
          </a:p>
          <a:p>
            <a:pPr algn="ctr"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全ての人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が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分け隔て無く</a:t>
            </a:r>
          </a:p>
        </p:txBody>
      </p:sp>
      <p:sp>
        <p:nvSpPr>
          <p:cNvPr id="8" name="AutoShape 17">
            <a:extLst>
              <a:ext uri="{FF2B5EF4-FFF2-40B4-BE49-F238E27FC236}">
                <a16:creationId xmlns:a16="http://schemas.microsoft.com/office/drawing/2014/main" id="{2295FBA6-E164-2073-4125-8E230EDFE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288" y="3417888"/>
            <a:ext cx="560387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9" name="AutoShape 19">
            <a:extLst>
              <a:ext uri="{FF2B5EF4-FFF2-40B4-BE49-F238E27FC236}">
                <a16:creationId xmlns:a16="http://schemas.microsoft.com/office/drawing/2014/main" id="{AB327F90-62C4-BB32-DCD2-4F26E93FF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213100"/>
            <a:ext cx="3455987" cy="12763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唱題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以外に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成仏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の道なし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 autoUpdateAnimBg="0"/>
      <p:bldP spid="10257" grpId="0" animBg="1"/>
      <p:bldP spid="10259" grpId="0" build="p" animBg="1" autoUpdateAnimBg="0"/>
      <p:bldP spid="10260" grpId="0" animBg="1" autoUpdateAnimBg="0"/>
      <p:bldP spid="10262" grpId="0" animBg="1" autoUpdateAnimBg="0"/>
      <p:bldP spid="8" grpId="0" animBg="1"/>
      <p:bldP spid="9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6E1F359-58BE-6FF1-B2E8-10DA4B13BC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04800"/>
            <a:ext cx="8353425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CC"/>
                </a:solidFill>
              </a:rPr>
              <a:t>一閻浮提の内 ～ 一人も唱えず</a:t>
            </a:r>
          </a:p>
        </p:txBody>
      </p:sp>
      <p:sp>
        <p:nvSpPr>
          <p:cNvPr id="19461" name="AutoShape 5">
            <a:extLst>
              <a:ext uri="{FF2B5EF4-FFF2-40B4-BE49-F238E27FC236}">
                <a16:creationId xmlns:a16="http://schemas.microsoft.com/office/drawing/2014/main" id="{191AA18D-B71D-7D81-E623-CFC753538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1196975"/>
            <a:ext cx="8104188" cy="13668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0000FF"/>
                </a:solidFill>
                <a:latin typeface="Tahoma" panose="020B0604030504040204" pitchFamily="34" charset="0"/>
                <a:ea typeface="ＭＳ Ｐゴシック" panose="020B0600070205080204" pitchFamily="50" charset="-128"/>
              </a:rPr>
              <a:t>・正法</a:t>
            </a:r>
            <a:r>
              <a:rPr lang="ja-JP" altLang="en-US" sz="4000" dirty="0"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b="1" dirty="0">
                <a:solidFill>
                  <a:srgbClr val="0000FF"/>
                </a:solidFill>
                <a:latin typeface="Tahoma" panose="020B0604030504040204" pitchFamily="34" charset="0"/>
                <a:ea typeface="ＭＳ Ｐゴシック" panose="020B0600070205080204" pitchFamily="50" charset="-128"/>
              </a:rPr>
              <a:t>像法</a:t>
            </a:r>
            <a:r>
              <a:rPr lang="ja-JP" altLang="en-US" sz="4000" dirty="0">
                <a:latin typeface="Tahoma" panose="020B0604030504040204" pitchFamily="34" charset="0"/>
                <a:ea typeface="ＭＳ Ｐゴシック" panose="020B0600070205080204" pitchFamily="50" charset="-128"/>
              </a:rPr>
              <a:t>時代 </a:t>
            </a:r>
            <a:r>
              <a:rPr lang="ja-JP" altLang="en-US" sz="4000" dirty="0">
                <a:solidFill>
                  <a:srgbClr val="0000FF"/>
                </a:solidFill>
                <a:latin typeface="Tahoma" panose="020B0604030504040204" pitchFamily="34" charset="0"/>
                <a:ea typeface="ＭＳ Ｐゴシック" panose="020B0600070205080204" pitchFamily="50" charset="-128"/>
              </a:rPr>
              <a:t>➡</a:t>
            </a:r>
            <a:r>
              <a:rPr lang="ja-JP" altLang="en-US" sz="4000" dirty="0">
                <a:latin typeface="Tahoma" panose="020B0604030504040204" pitchFamily="34" charset="0"/>
                <a:ea typeface="ＭＳ Ｐゴシック" panose="020B0600070205080204" pitchFamily="50" charset="-128"/>
              </a:rPr>
              <a:t> 弘める人なし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立宗宣言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➡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大聖人お一人が弘める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1DDDBD08-EF6B-CEBC-1715-A7E73E473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941888"/>
            <a:ext cx="7561262" cy="13668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大聖人が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万人成仏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の道を開く　　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　　　　  ⇒　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一人立つ精神</a:t>
            </a: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DAAEB291-05BE-48E4-C0D8-D0B50CE53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94025"/>
            <a:ext cx="26670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天台・伝教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竜樹・迦葉</a:t>
            </a: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CB205EFA-93D7-3AB6-735C-090593538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159125"/>
            <a:ext cx="381000" cy="990600"/>
          </a:xfrm>
          <a:prstGeom prst="righ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88E64E55-5BE6-3F06-C32B-A53678AED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994025"/>
            <a:ext cx="50292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正法・像法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時代の正師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時代・衆生に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限り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あり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 autoUpdateAnimBg="0"/>
      <p:bldP spid="6" grpId="0" animBg="1" autoUpdateAnimBg="0"/>
      <p:bldP spid="7" grpId="0" animBg="1" autoUpdateAnimBg="0"/>
      <p:bldP spid="8" grpId="0" animBg="1"/>
      <p:bldP spid="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3122227-BD98-CFA8-3CCF-69BCA72A8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CC"/>
                </a:solidFill>
              </a:rPr>
              <a:t>日蓮一人 ～ 唱うるなり</a:t>
            </a:r>
          </a:p>
        </p:txBody>
      </p:sp>
      <p:sp>
        <p:nvSpPr>
          <p:cNvPr id="20485" name="AutoShape 5">
            <a:extLst>
              <a:ext uri="{FF2B5EF4-FFF2-40B4-BE49-F238E27FC236}">
                <a16:creationId xmlns:a16="http://schemas.microsoft.com/office/drawing/2014/main" id="{156FA1B9-DB45-3D0F-E109-21C6D3C1D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076825"/>
            <a:ext cx="8218488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en-US" altLang="ja-JP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SGI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は世界</a:t>
            </a:r>
            <a:r>
              <a:rPr lang="en-US" altLang="ja-JP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192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ヵ国に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妙法を弘通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大聖人の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誓願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御遺命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が現実に</a:t>
            </a: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C41E345-2B4E-A368-4B5A-A7D795B46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924175"/>
            <a:ext cx="8713787" cy="18732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日蓮一人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はじめは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南・経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と唱へしが、二人・</a:t>
            </a:r>
          </a:p>
          <a:p>
            <a:pPr eaLnBrk="1" hangingPunct="1"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三人・百人と次第に</a:t>
            </a:r>
            <a:r>
              <a:rPr lang="ja-JP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唱へつたふる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なり、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未来</a:t>
            </a:r>
          </a:p>
          <a:p>
            <a:pPr eaLnBrk="1" hangingPunct="1"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も又しかるべし、是あに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地涌の義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に非</a:t>
            </a:r>
            <a:r>
              <a:rPr lang="ja-JP" altLang="en-US" sz="36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ずや</a:t>
            </a:r>
            <a:endParaRPr lang="ja-JP" altLang="en-US" sz="3600" b="1" dirty="0"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AC198C5D-16C6-21DF-DB03-83C03BCBF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125538"/>
            <a:ext cx="7561262" cy="13652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万年の外・未来まで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も流</a:t>
            </a:r>
            <a:r>
              <a:rPr lang="ja-JP" altLang="en-US" sz="4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るべ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し　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　　　  ⇒　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世界広布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への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確信</a:t>
            </a: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AD0BB47-A0DA-B58C-7BA6-0FD5112210FC}"/>
              </a:ext>
            </a:extLst>
          </p:cNvPr>
          <p:cNvSpPr/>
          <p:nvPr/>
        </p:nvSpPr>
        <p:spPr bwMode="auto">
          <a:xfrm>
            <a:off x="179388" y="2565400"/>
            <a:ext cx="2016125" cy="5032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r>
              <a:rPr lang="ja-JP" altLang="en-US" sz="2800" dirty="0">
                <a:ea typeface="ＭＳ Ｐゴシック" panose="020B0600070205080204" pitchFamily="50" charset="-128"/>
              </a:rPr>
              <a:t>諸法実相抄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 autoUpdateAnimBg="0"/>
      <p:bldP spid="9" grpId="0" animBg="1" autoUpdateAnimBg="0"/>
      <p:bldP spid="10" grpId="0" animBg="1" autoUpdateAnimBg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D407E24-590E-FC8A-C4D7-CE138F50F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6035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</a:rPr>
              <a:t>指導より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6993353-223C-265C-423E-D6A20D9A7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91512" cy="3600450"/>
          </a:xfrm>
          <a:solidFill>
            <a:srgbClr val="CCFFCC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時代の転変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社会の振幅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があろうとも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広宣流布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は断じて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間違いない</a:t>
            </a:r>
            <a:endParaRPr lang="ja-JP" altLang="en-US" sz="44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声</a:t>
            </a:r>
            <a:r>
              <a:rPr lang="ja-JP" alt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もをし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まず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」とは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不借身命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の精神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　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大聖人に連なり「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自他共の幸福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」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　　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という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使命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に生き抜け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EE01C022-5961-974A-F799-517D09BFA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5157788"/>
            <a:ext cx="8424862" cy="15113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声も惜しまず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正義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を叫べ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一人立つ精神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」で広布の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歴史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を開こう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99FF99"/>
      </a:lt1>
      <a:dk2>
        <a:srgbClr val="00CCFF"/>
      </a:dk2>
      <a:lt2>
        <a:srgbClr val="00CC00"/>
      </a:lt2>
      <a:accent1>
        <a:srgbClr val="625FD3"/>
      </a:accent1>
      <a:accent2>
        <a:srgbClr val="3399FF"/>
      </a:accent2>
      <a:accent3>
        <a:srgbClr val="CAFFCA"/>
      </a:accent3>
      <a:accent4>
        <a:srgbClr val="000000"/>
      </a:accent4>
      <a:accent5>
        <a:srgbClr val="B7B6E6"/>
      </a:accent5>
      <a:accent6>
        <a:srgbClr val="2D8AE7"/>
      </a:accent6>
      <a:hlink>
        <a:srgbClr val="FF6600"/>
      </a:hlink>
      <a:folHlink>
        <a:srgbClr val="9966FF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5423</TotalTime>
  <Words>249</Words>
  <Application>Microsoft Office PowerPoint</Application>
  <PresentationFormat>画面に合わせる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報恩抄</vt:lpstr>
      <vt:lpstr>背景と大意</vt:lpstr>
      <vt:lpstr>南無妙法蓮華経と唱うべし</vt:lpstr>
      <vt:lpstr>一閻浮提の内 ～ 一人も唱えず</vt:lpstr>
      <vt:lpstr>日蓮一人 ～ 唱うるなり</vt:lpstr>
      <vt:lpstr>指導より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ohishi</cp:lastModifiedBy>
  <cp:revision>331</cp:revision>
  <dcterms:created xsi:type="dcterms:W3CDTF">2006-08-27T10:41:00Z</dcterms:created>
  <dcterms:modified xsi:type="dcterms:W3CDTF">2023-10-07T02:18:31Z</dcterms:modified>
</cp:coreProperties>
</file>