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9" r:id="rId5"/>
    <p:sldId id="270" r:id="rId6"/>
    <p:sldId id="263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6699"/>
    <a:srgbClr val="FF3300"/>
    <a:srgbClr val="0000FF"/>
    <a:srgbClr val="E7F65C"/>
    <a:srgbClr val="F93419"/>
    <a:srgbClr val="CCEC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DCAD2F-D42D-4561-B8C8-82A3EB62042D}" v="187" dt="2023-01-08T13:35:23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71DCAD2F-D42D-4561-B8C8-82A3EB62042D}"/>
    <pc:docChg chg="modSld">
      <pc:chgData name="大石 哲男" userId="0fd18d6aeeef4450" providerId="Windows Live" clId="Web-{71DCAD2F-D42D-4561-B8C8-82A3EB62042D}" dt="2023-01-08T13:35:23.492" v="185" actId="20577"/>
      <pc:docMkLst>
        <pc:docMk/>
      </pc:docMkLst>
      <pc:sldChg chg="modSp">
        <pc:chgData name="大石 哲男" userId="0fd18d6aeeef4450" providerId="Windows Live" clId="Web-{71DCAD2F-D42D-4561-B8C8-82A3EB62042D}" dt="2023-01-08T11:57:22.049" v="1" actId="20577"/>
        <pc:sldMkLst>
          <pc:docMk/>
          <pc:sldMk cId="0" sldId="256"/>
        </pc:sldMkLst>
        <pc:spChg chg="mod">
          <ac:chgData name="大石 哲男" userId="0fd18d6aeeef4450" providerId="Windows Live" clId="Web-{71DCAD2F-D42D-4561-B8C8-82A3EB62042D}" dt="2023-01-08T11:57:22.049" v="1" actId="20577"/>
          <ac:spMkLst>
            <pc:docMk/>
            <pc:sldMk cId="0" sldId="256"/>
            <ac:spMk id="2052" creationId="{C8FC0040-115A-CF62-42A4-F084CCFB1358}"/>
          </ac:spMkLst>
        </pc:spChg>
      </pc:sldChg>
      <pc:sldChg chg="modSp">
        <pc:chgData name="大石 哲男" userId="0fd18d6aeeef4450" providerId="Windows Live" clId="Web-{71DCAD2F-D42D-4561-B8C8-82A3EB62042D}" dt="2023-01-08T13:35:23.492" v="185" actId="20577"/>
        <pc:sldMkLst>
          <pc:docMk/>
          <pc:sldMk cId="0" sldId="264"/>
        </pc:sldMkLst>
        <pc:spChg chg="mod">
          <ac:chgData name="大石 哲男" userId="0fd18d6aeeef4450" providerId="Windows Live" clId="Web-{71DCAD2F-D42D-4561-B8C8-82A3EB62042D}" dt="2023-01-08T13:35:23.492" v="185" actId="20577"/>
          <ac:spMkLst>
            <pc:docMk/>
            <pc:sldMk cId="0" sldId="264"/>
            <ac:spMk id="11267" creationId="{68B12EE9-57FE-8194-8863-A71909A7BE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EDE1304-A2F7-149A-2793-A6E41F5C97E9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3476CF3-2309-C4AF-5E4F-ADE083074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10D98FD4-BEC5-1F00-C1A5-755B101CA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F5C7403-55B1-D807-FE26-D1E0DB1C3CC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42EA4AB-3FFF-BE06-6C16-1F5CEC6F1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3C8963B-3E68-CDF1-9A43-F4FD40B84D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38CB8-8C4F-4E0C-9342-AB21CE2458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179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83FCD4-0FB2-DE79-A2A3-B4B1D19B33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68259D1-9F2E-7B40-AAE4-F4F5911EFF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C374257-B94B-AD5E-BDD4-28B2002940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8BF2D3-0248-4C1F-87E9-FCC979FC3C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82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7EE0C2-FEC9-1E6F-8325-5C43330B7B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041D419-E847-37E5-AB9A-87527BB875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A5D3F1B-CBB4-0784-5084-857A7C878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68E99-B171-452A-A853-944B7B7842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358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542A1C-1984-DB47-7C56-CB58C16F3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D713ACF-52D6-B2E0-CCF6-CD68B3FA9B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5CA70D9-12AF-D5FF-B44F-532137DF04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4F75F-E2B0-4AEF-9093-A86EBA93BB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738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CC3495-226E-71DD-EA3D-B964656949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71C84D0-E2DD-E497-B901-B0731B4E58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950ECE0-49F7-D431-A3B4-441D69ED0A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7F756-D30D-4173-BC4D-79BF747D21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3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2A97B69-19A4-E1A6-B446-416EF3C867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CCBAC3B-AF98-D748-EEAF-68A9B4B27B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30980EC-4830-9323-9CBB-21813C752B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D2E43-F751-4031-BA6E-C403599334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303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343B0B-3519-54BA-C5A4-575149623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A7A4BB-FB09-CA96-861A-5C2C588DB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55841A-CB71-B322-B9E7-98927ECF59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93EEBF-97EB-4A3F-8384-74F4DE128C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836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8B21C0D-EF35-48D9-F53A-87208FE3B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74AFC6BF-6C23-FBD6-AAC0-B3E89EDCE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B8E2C02-1BC2-ABF4-6487-A654467F26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F67009-8EE5-4988-9FF1-4B03AFCD97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704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7C34935D-0643-3F67-B206-E66AC8F0A2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C1F247B-F948-0C2F-F186-C48D90ED08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D1EBA6A-DD03-E578-FF1B-444CED1C1C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C78DC-97FA-4F72-85C9-AF19FA9989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527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16F30F-9C80-F91F-76B7-367E0A6F6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2C9561D-50F1-DC51-3CDF-4BB3A6C028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C74F9C0-80CA-15CB-8091-AEC18B55DD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70994E-1E26-4B1F-8B93-4F58A95C5C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23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59580A6-1BB7-4668-836A-52D859D754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6A191E8-445E-26F8-A890-24C31F4541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01CC522-2341-B92E-4C00-B4766A8D52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ADE03-D73D-4C9E-889F-2815C080D2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005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24EF5C4-71C6-E911-4428-F9A79B447F0F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37D69631-5A05-BC15-53BB-7B4A317EB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4EF4CEFB-DBC4-8953-DDBE-12C9D2F6D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F1B545AA-8E73-AA8F-C06A-521DEAF64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2CA84419-76EF-F9C0-1C3D-54B25A88BF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936831F-EC0F-56B9-C2E6-E9AAFFE0F6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2CCB5CBA-483B-29E7-3636-6185AAC5B3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50F23E9C-D0A4-43C3-9A6F-5C245F05C875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8CE4C699-FD7A-775D-C41F-F30705B1D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3EC5DE-51BC-B10B-D22B-A34E2AB6C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F57CB80-8386-0E99-A785-6B3C80A46A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87600"/>
            <a:ext cx="8062913" cy="1117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F93419"/>
                </a:solidFill>
              </a:rPr>
              <a:t>諸経と法華経と難易の事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9FE205E-D6F9-A36E-F215-7DB3E94983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C8FC0040-115A-CF62-42A4-F084CCFB1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0189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kumimoji="0"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１月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CF0D4DE-BB91-1DF0-DFF5-2E3A131CD3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188913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7B91234-B2B6-44CD-AE08-DAB26DAD1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534400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弘安３年　５９才　　在・身延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対告衆：富木常忍（下総・千葉県）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別名「</a:t>
            </a: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難信難解法門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常忍の質問に「</a:t>
            </a: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難信難解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」を教示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法華経は難信難解・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成仏の法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仏法は体、世法は影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」である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体が曲がり混乱。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体を正す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べし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2B1F1D6-D93F-AE51-E8AD-9D75A1CF4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6551613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</a:rPr>
              <a:t>難信難解と易信易解</a:t>
            </a:r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096D9462-48C5-D6AD-B421-DFCDD775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1412875"/>
            <a:ext cx="4321175" cy="13684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法華経以外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易信易解・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随他意</a:t>
            </a:r>
          </a:p>
        </p:txBody>
      </p:sp>
      <p:sp>
        <p:nvSpPr>
          <p:cNvPr id="22534" name="AutoShape 6">
            <a:extLst>
              <a:ext uri="{FF2B5EF4-FFF2-40B4-BE49-F238E27FC236}">
                <a16:creationId xmlns:a16="http://schemas.microsoft.com/office/drawing/2014/main" id="{FD48FF3F-C5AF-63D2-3D2F-260F88FD5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1628775"/>
            <a:ext cx="334962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22535" name="AutoShape 7">
            <a:extLst>
              <a:ext uri="{FF2B5EF4-FFF2-40B4-BE49-F238E27FC236}">
                <a16:creationId xmlns:a16="http://schemas.microsoft.com/office/drawing/2014/main" id="{485B27B4-8577-8259-4A99-A9D474037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412875"/>
            <a:ext cx="2954338" cy="1295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衆生の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機根による</a:t>
            </a:r>
          </a:p>
        </p:txBody>
      </p:sp>
      <p:sp>
        <p:nvSpPr>
          <p:cNvPr id="22536" name="AutoShape 8">
            <a:extLst>
              <a:ext uri="{FF2B5EF4-FFF2-40B4-BE49-F238E27FC236}">
                <a16:creationId xmlns:a16="http://schemas.microsoft.com/office/drawing/2014/main" id="{FB9B6202-88E3-C190-C264-4359E7AEE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213100"/>
            <a:ext cx="4391025" cy="143986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法華経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難信難解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随自意</a:t>
            </a: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77781AF2-F225-3728-CF5A-8B48BEB30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3284538"/>
            <a:ext cx="2952750" cy="1295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一切衆生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成仏の法</a:t>
            </a: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42B3F3EB-C68A-EF5A-FB7D-944E28C0F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3429000"/>
            <a:ext cx="334962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" name="AutoShape 9">
            <a:extLst>
              <a:ext uri="{FF2B5EF4-FFF2-40B4-BE49-F238E27FC236}">
                <a16:creationId xmlns:a16="http://schemas.microsoft.com/office/drawing/2014/main" id="{74F1966E-985F-698F-0374-66D63B18C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013325"/>
            <a:ext cx="7346950" cy="14398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随自意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法華経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こそ　　　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　　　　　最高の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成仏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 autoUpdateAnimBg="0"/>
      <p:bldP spid="22534" grpId="0" animBg="1"/>
      <p:bldP spid="22535" grpId="0" animBg="1" autoUpdateAnimBg="0"/>
      <p:bldP spid="22536" grpId="0" animBg="1" autoUpdateAnimBg="0"/>
      <p:bldP spid="8" grpId="0" animBg="1" autoUpdateAnimBg="0"/>
      <p:bldP spid="9" grpId="0" animBg="1"/>
      <p:bldP spid="1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4B5361-974C-1971-78F5-C543811EC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3375"/>
            <a:ext cx="7772400" cy="87471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</a:rPr>
              <a:t>仏法顚倒</a:t>
            </a:r>
            <a:endParaRPr lang="ja-JP" altLang="en-US" sz="5400" dirty="0"/>
          </a:p>
        </p:txBody>
      </p:sp>
      <p:sp>
        <p:nvSpPr>
          <p:cNvPr id="6" name="AutoShape 15">
            <a:extLst>
              <a:ext uri="{FF2B5EF4-FFF2-40B4-BE49-F238E27FC236}">
                <a16:creationId xmlns:a16="http://schemas.microsoft.com/office/drawing/2014/main" id="{A1D88FC4-EF7F-A745-6598-721EF357B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088" y="1249363"/>
            <a:ext cx="3097212" cy="2108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念仏・真言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律宗・禅宗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爾前権教</a:t>
            </a:r>
          </a:p>
        </p:txBody>
      </p:sp>
      <p:sp>
        <p:nvSpPr>
          <p:cNvPr id="8" name="AutoShape 17">
            <a:extLst>
              <a:ext uri="{FF2B5EF4-FFF2-40B4-BE49-F238E27FC236}">
                <a16:creationId xmlns:a16="http://schemas.microsoft.com/office/drawing/2014/main" id="{AD141BC5-4439-3DB7-172A-0922AB52631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108450" y="1547813"/>
            <a:ext cx="741363" cy="1511300"/>
          </a:xfrm>
          <a:prstGeom prst="rightArrow">
            <a:avLst>
              <a:gd name="adj1" fmla="val 50000"/>
              <a:gd name="adj2" fmla="val 33242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9" name="AutoShape 19">
            <a:extLst>
              <a:ext uri="{FF2B5EF4-FFF2-40B4-BE49-F238E27FC236}">
                <a16:creationId xmlns:a16="http://schemas.microsoft.com/office/drawing/2014/main" id="{20B479C3-DB27-95D7-FF48-C3885FFB6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878263"/>
            <a:ext cx="8280400" cy="22875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marL="571500" indent="-571500" eaLnBrk="1" hangingPunct="1">
              <a:buFont typeface="Arial" panose="020B0604020202020204" pitchFamily="34" charset="0"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社会が混乱し、人々が恐怖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日本の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仏法が顚倒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している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不幸災厄の根本原因は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爾前権教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EFFAA60-4BDB-0588-297C-192EFB949014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196975"/>
            <a:ext cx="3095625" cy="2082800"/>
            <a:chOff x="539750" y="1196975"/>
            <a:chExt cx="3095625" cy="2082800"/>
          </a:xfrm>
        </p:grpSpPr>
        <p:sp>
          <p:nvSpPr>
            <p:cNvPr id="4" name="AutoShape 15">
              <a:extLst>
                <a:ext uri="{FF2B5EF4-FFF2-40B4-BE49-F238E27FC236}">
                  <a16:creationId xmlns:a16="http://schemas.microsoft.com/office/drawing/2014/main" id="{79F91670-F06D-62C3-9F26-E2ACEF560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50" y="1196975"/>
              <a:ext cx="3095625" cy="208280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hlink"/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endParaRPr>
            </a:p>
            <a:p>
              <a:pPr algn="ctr" eaLnBrk="1" hangingPunct="1">
                <a:defRPr/>
              </a:pPr>
              <a:r>
                <a:rPr lang="ja-JP" altLang="en-US" sz="40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anose="020B0604030504040204" pitchFamily="34" charset="0"/>
                  <a:ea typeface="ＭＳ Ｐゴシック" panose="020B0600070205080204" pitchFamily="50" charset="-128"/>
                </a:rPr>
                <a:t>飢饉・疫病</a:t>
              </a:r>
            </a:p>
            <a:p>
              <a:pPr algn="ctr" eaLnBrk="1" hangingPunct="1">
                <a:defRPr/>
              </a:pPr>
              <a:r>
                <a:rPr lang="ja-JP" altLang="en-US" sz="40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anose="020B0604030504040204" pitchFamily="34" charset="0"/>
                  <a:ea typeface="ＭＳ Ｐゴシック" panose="020B0600070205080204" pitchFamily="50" charset="-128"/>
                </a:rPr>
                <a:t>蒙古・内乱</a:t>
              </a:r>
            </a:p>
          </p:txBody>
        </p:sp>
        <p:sp>
          <p:nvSpPr>
            <p:cNvPr id="13" name="AutoShape 15">
              <a:extLst>
                <a:ext uri="{FF2B5EF4-FFF2-40B4-BE49-F238E27FC236}">
                  <a16:creationId xmlns:a16="http://schemas.microsoft.com/office/drawing/2014/main" id="{95CE9C7B-0B29-974F-B4EA-A578403B9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50" y="1196975"/>
              <a:ext cx="2224088" cy="722313"/>
            </a:xfrm>
            <a:prstGeom prst="roundRect">
              <a:avLst>
                <a:gd name="adj" fmla="val 16667"/>
              </a:avLst>
            </a:pr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ＭＳ Ｐゴシック" panose="020B0600070205080204" pitchFamily="50" charset="-128"/>
                </a:rPr>
                <a:t>鎌倉時代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build="p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E0283F4-B4A6-43C6-635F-8B3CE72EB9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</a:rPr>
              <a:t>仏法と世法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A1916F71-D223-15D7-10F8-148950BD5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212850"/>
            <a:ext cx="4319587" cy="143986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体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のごとし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世間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影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のごとし</a:t>
            </a:r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AAB7980E-11DD-7686-53D5-9DD67DED5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438" y="1501775"/>
            <a:ext cx="334962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259" name="AutoShape 19">
            <a:extLst>
              <a:ext uri="{FF2B5EF4-FFF2-40B4-BE49-F238E27FC236}">
                <a16:creationId xmlns:a16="http://schemas.microsoft.com/office/drawing/2014/main" id="{125B36B8-531B-3F5A-68D9-98F35AA76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068638"/>
            <a:ext cx="7632700" cy="15128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幸福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社会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の根本は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正法の確立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幸福な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個人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生活の根本は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信心</a:t>
            </a:r>
          </a:p>
        </p:txBody>
      </p:sp>
      <p:sp>
        <p:nvSpPr>
          <p:cNvPr id="10260" name="AutoShape 20">
            <a:extLst>
              <a:ext uri="{FF2B5EF4-FFF2-40B4-BE49-F238E27FC236}">
                <a16:creationId xmlns:a16="http://schemas.microsoft.com/office/drawing/2014/main" id="{9B403138-6BE2-6CCC-7550-CCE5CB92D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997450"/>
            <a:ext cx="7397750" cy="150971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仏法即社会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信心即生活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社会変革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人間革命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の原理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F3553729-DC4D-A2A3-91A0-6670623D3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63" y="1268413"/>
            <a:ext cx="3429000" cy="13843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体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曲れば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影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ななめなり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 autoUpdateAnimBg="0"/>
      <p:bldP spid="10257" grpId="0" animBg="1"/>
      <p:bldP spid="10259" grpId="0" build="p" animBg="1" autoUpdateAnimBg="0"/>
      <p:bldP spid="10260" grpId="0" animBg="1" autoUpdateAnimBg="0"/>
      <p:bldP spid="1026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6752E9A-E1A6-084D-014A-7D177FC2E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</a:rPr>
              <a:t>指導より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B12EE9-57FE-8194-8863-A71909A7B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856662" cy="364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社会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を根底から支える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思想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が確立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しなければ、世の中は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規範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を失う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信心</a:t>
            </a:r>
            <a:r>
              <a:rPr lang="ja-JP" altLang="en-US" sz="4000" b="1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」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と「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生活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」、「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仏法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」と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社会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とは不二の関係である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信心即生活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とは、一切を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信心の挑戦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　　と捉えること。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信心の一念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の確立。</a:t>
            </a:r>
            <a:endParaRPr lang="ja-JP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cs typeface="Tahoma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Tahoma"/>
              </a:rPr>
              <a:t>　　　　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latin typeface="Tahoma"/>
              <a:cs typeface="Tahoma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26AEB9E8-5A59-5FB6-6D84-F8D272BD5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229225"/>
            <a:ext cx="8153400" cy="1295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正法の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確立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で、全員が　　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　地域・社会の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勝利者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99FF99"/>
      </a:lt1>
      <a:dk2>
        <a:srgbClr val="00CCFF"/>
      </a:dk2>
      <a:lt2>
        <a:srgbClr val="00CC00"/>
      </a:lt2>
      <a:accent1>
        <a:srgbClr val="625FD3"/>
      </a:accent1>
      <a:accent2>
        <a:srgbClr val="3399FF"/>
      </a:accent2>
      <a:accent3>
        <a:srgbClr val="CAFFCA"/>
      </a:accent3>
      <a:accent4>
        <a:srgbClr val="000000"/>
      </a:accent4>
      <a:accent5>
        <a:srgbClr val="B7B6E6"/>
      </a:accent5>
      <a:accent6>
        <a:srgbClr val="2D8AE7"/>
      </a:accent6>
      <a:hlink>
        <a:srgbClr val="FF6600"/>
      </a:hlink>
      <a:folHlink>
        <a:srgbClr val="9966FF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7680</TotalTime>
  <Words>165</Words>
  <Application>Microsoft Office PowerPoint</Application>
  <PresentationFormat>画面に合わせる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諸経と法華経と難易の事</vt:lpstr>
      <vt:lpstr>背景と大意</vt:lpstr>
      <vt:lpstr>難信難解と易信易解</vt:lpstr>
      <vt:lpstr>仏法顚倒</vt:lpstr>
      <vt:lpstr>仏法と世法</vt:lpstr>
      <vt:lpstr>指導より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ohishi</cp:lastModifiedBy>
  <cp:revision>410</cp:revision>
  <dcterms:created xsi:type="dcterms:W3CDTF">2006-08-27T10:41:00Z</dcterms:created>
  <dcterms:modified xsi:type="dcterms:W3CDTF">2023-01-08T13:35:23Z</dcterms:modified>
</cp:coreProperties>
</file>