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3419"/>
    <a:srgbClr val="CCECFF"/>
    <a:srgbClr val="009900"/>
    <a:srgbClr val="00CC00"/>
    <a:srgbClr val="0000CC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AE8609-241E-4B51-A2BF-478D1643F3ED}" v="7" dt="2020-12-06T11:23:52.117"/>
    <p1510:client id="{7A9BDD9B-7CD5-4522-942F-7CEAFF2927D6}" v="29" dt="2020-12-08T01:40:24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3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7A9BDD9B-7CD5-4522-942F-7CEAFF2927D6}"/>
    <pc:docChg chg="modSld">
      <pc:chgData name="大石 哲男" userId="0fd18d6aeeef4450" providerId="Windows Live" clId="Web-{7A9BDD9B-7CD5-4522-942F-7CEAFF2927D6}" dt="2020-12-08T01:40:24.998" v="28" actId="20577"/>
      <pc:docMkLst>
        <pc:docMk/>
      </pc:docMkLst>
      <pc:sldChg chg="modSp">
        <pc:chgData name="大石 哲男" userId="0fd18d6aeeef4450" providerId="Windows Live" clId="Web-{7A9BDD9B-7CD5-4522-942F-7CEAFF2927D6}" dt="2020-12-08T01:40:24.998" v="28" actId="20577"/>
        <pc:sldMkLst>
          <pc:docMk/>
          <pc:sldMk cId="0" sldId="263"/>
        </pc:sldMkLst>
        <pc:spChg chg="mod">
          <ac:chgData name="大石 哲男" userId="0fd18d6aeeef4450" providerId="Windows Live" clId="Web-{7A9BDD9B-7CD5-4522-942F-7CEAFF2927D6}" dt="2020-12-08T01:40:24.998" v="28" actId="20577"/>
          <ac:spMkLst>
            <pc:docMk/>
            <pc:sldMk cId="0" sldId="263"/>
            <ac:spMk id="10265" creationId="{9BA8429E-CC59-4E88-90A2-8C29300FCCE8}"/>
          </ac:spMkLst>
        </pc:spChg>
      </pc:sldChg>
      <pc:sldChg chg="modSp">
        <pc:chgData name="大石 哲男" userId="0fd18d6aeeef4450" providerId="Windows Live" clId="Web-{7A9BDD9B-7CD5-4522-942F-7CEAFF2927D6}" dt="2020-12-08T01:34:24.241" v="21" actId="20577"/>
        <pc:sldMkLst>
          <pc:docMk/>
          <pc:sldMk cId="0" sldId="264"/>
        </pc:sldMkLst>
        <pc:spChg chg="mod">
          <ac:chgData name="大石 哲男" userId="0fd18d6aeeef4450" providerId="Windows Live" clId="Web-{7A9BDD9B-7CD5-4522-942F-7CEAFF2927D6}" dt="2020-12-08T01:34:24.241" v="21" actId="20577"/>
          <ac:spMkLst>
            <pc:docMk/>
            <pc:sldMk cId="0" sldId="264"/>
            <ac:spMk id="11267" creationId="{FA5FD5B7-9FEC-44C0-806C-806E9564EA8D}"/>
          </ac:spMkLst>
        </pc:spChg>
      </pc:sldChg>
    </pc:docChg>
  </pc:docChgLst>
  <pc:docChgLst>
    <pc:chgData name="大石 哲男" userId="0fd18d6aeeef4450" providerId="Windows Live" clId="Web-{40AE8609-241E-4B51-A2BF-478D1643F3ED}"/>
    <pc:docChg chg="modSld">
      <pc:chgData name="大石 哲男" userId="0fd18d6aeeef4450" providerId="Windows Live" clId="Web-{40AE8609-241E-4B51-A2BF-478D1643F3ED}" dt="2020-12-06T11:23:52.117" v="6" actId="14100"/>
      <pc:docMkLst>
        <pc:docMk/>
      </pc:docMkLst>
      <pc:sldChg chg="modSp">
        <pc:chgData name="大石 哲男" userId="0fd18d6aeeef4450" providerId="Windows Live" clId="Web-{40AE8609-241E-4B51-A2BF-478D1643F3ED}" dt="2020-12-06T11:20:20.709" v="5" actId="14100"/>
        <pc:sldMkLst>
          <pc:docMk/>
          <pc:sldMk cId="0" sldId="256"/>
        </pc:sldMkLst>
        <pc:spChg chg="mod">
          <ac:chgData name="大石 哲男" userId="0fd18d6aeeef4450" providerId="Windows Live" clId="Web-{40AE8609-241E-4B51-A2BF-478D1643F3ED}" dt="2020-12-06T11:20:20.709" v="5" actId="14100"/>
          <ac:spMkLst>
            <pc:docMk/>
            <pc:sldMk cId="0" sldId="256"/>
            <ac:spMk id="2052" creationId="{0DEB218A-E480-4838-9EB5-B7E9EB14D146}"/>
          </ac:spMkLst>
        </pc:spChg>
      </pc:sldChg>
      <pc:sldChg chg="modSp">
        <pc:chgData name="大石 哲男" userId="0fd18d6aeeef4450" providerId="Windows Live" clId="Web-{40AE8609-241E-4B51-A2BF-478D1643F3ED}" dt="2020-12-06T11:23:52.117" v="6" actId="14100"/>
        <pc:sldMkLst>
          <pc:docMk/>
          <pc:sldMk cId="0" sldId="264"/>
        </pc:sldMkLst>
        <pc:spChg chg="mod">
          <ac:chgData name="大石 哲男" userId="0fd18d6aeeef4450" providerId="Windows Live" clId="Web-{40AE8609-241E-4B51-A2BF-478D1643F3ED}" dt="2020-12-06T11:23:52.117" v="6" actId="14100"/>
          <ac:spMkLst>
            <pc:docMk/>
            <pc:sldMk cId="0" sldId="264"/>
            <ac:spMk id="11267" creationId="{FA5FD5B7-9FEC-44C0-806C-806E9564EA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="" xmlns:a16="http://schemas.microsoft.com/office/drawing/2014/main" id="{6FC675F6-14DF-4DE8-A011-6802C4D36D83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7411" name="Freeform 3">
              <a:extLst>
                <a:ext uri="{FF2B5EF4-FFF2-40B4-BE49-F238E27FC236}">
                  <a16:creationId xmlns="" xmlns:a16="http://schemas.microsoft.com/office/drawing/2014/main" id="{59A30EE7-E72B-434E-A136-7A7DDC400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Arc 4">
              <a:extLst>
                <a:ext uri="{FF2B5EF4-FFF2-40B4-BE49-F238E27FC236}">
                  <a16:creationId xmlns="" xmlns:a16="http://schemas.microsoft.com/office/drawing/2014/main" id="{05479F5A-6206-4495-984C-2BE2D928BDD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6B996D4F-F773-4994-8D43-9B924CD4D54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="" xmlns:a16="http://schemas.microsoft.com/office/drawing/2014/main" id="{DC03BDCD-A270-4575-90F8-16F4A284B9E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="" xmlns:a16="http://schemas.microsoft.com/office/drawing/2014/main" id="{CDBFCAE8-1142-404A-A87E-91E99FF1245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6" name="Rectangle 8">
            <a:extLst>
              <a:ext uri="{FF2B5EF4-FFF2-40B4-BE49-F238E27FC236}">
                <a16:creationId xmlns="" xmlns:a16="http://schemas.microsoft.com/office/drawing/2014/main" id="{865312A0-E888-45BA-B35B-6951DFDAA0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7" name="Rectangle 9">
            <a:extLst>
              <a:ext uri="{FF2B5EF4-FFF2-40B4-BE49-F238E27FC236}">
                <a16:creationId xmlns="" xmlns:a16="http://schemas.microsoft.com/office/drawing/2014/main" id="{F235A5BB-1291-45D8-AC17-DFFCB9E5DB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654F077-CFC4-4C30-AD52-6E3C8CE553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CC6DB74-A37A-44EB-AA15-FDD75F8C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C25C01D0-6EC1-4843-B4C4-E88C4B1C2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C9776D6-60EB-405C-B3E3-84CC1E8C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D0E0AB19-6782-4756-A0DE-856572F5D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6FD4D264-D502-49C0-A989-C964DFA9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500E1-CC76-461D-A4D8-0704BC9061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384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7FB4793C-8BA6-4D4D-9C5F-67C790F72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13F31AE6-88C3-4EE8-AA82-63DF14BDA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0DAFD0E-4261-4AF3-A45D-E0B2D2F6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8111B99-090E-42B0-A256-0B6120D1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CCC27B68-E27C-4946-B051-444D781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A63F6-B6C2-4C8F-A6BB-D2880E7C5E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740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2920CB5-0410-48A7-AA23-EB3E324F3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03ACE29C-FB93-4ECF-BA04-533719598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965EB63B-085F-4674-B0DD-E7B92DA1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35F5D14-BCE9-4118-A3CF-2536D661C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2549728-54E7-406A-8204-0F33CCA2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BC7CC-8DF6-482B-8AB3-78DE5ABCCB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183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6EEF8C4-C7C8-476B-A6DF-5E4A3DB56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2AE17169-4CB8-49DB-A308-341AA4AD9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70791178-D280-4665-8CC4-8773F0236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74C92CE-5091-4173-A5A3-C4C66241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E5CE549-FD83-4116-9A64-7EBEFF85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C3FAB-DCCE-4A01-A549-6475A487F8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03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FBE66C8-E6CA-4A12-8547-45CE0242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0B86EB8-8077-4163-86A6-36F61C7C4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B273DFC2-5975-43F5-8A46-AC91AF060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A4A9AB1-4348-4FAD-9F29-87CF956E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FDE47F8-A0AA-46DD-8C62-E3C4631CB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F921960F-487C-476B-B152-61339D2D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4B8E5-2E28-4100-976C-376AF5BC79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7CED05E-4798-4316-B11B-312F45C38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CFB4F063-B093-4DA3-ADA3-897B3BB72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D229D513-DD7B-42DE-8587-765BBDB68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37F3AD62-7175-4798-B1EB-9CB3C7B40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DD0756A2-34CB-458B-81D1-CC67A3A8A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43C84841-04C5-4C8E-AE6E-58218CA3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66E0E3BA-646F-43B4-8858-3276933A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B628745C-F0C8-4B60-B34A-A77D79D3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F3F64-E318-4BB0-A62D-1D96C2724B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8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24CF4E2-AAE1-4F13-A1E4-D5C8970B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32A83C9E-0338-4776-B8C6-DE865D7E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18017069-9F04-4CC7-9EC4-D7ADBABA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60FF5886-F293-4212-8FD3-0FA1E8F0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6352F-E5DB-4596-9669-8DD3E7469D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451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36C71553-B44E-4936-AE29-F3948785D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39583EDC-41D1-48A8-A0D6-322768EA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DBE1391E-EFC9-4CA2-93FE-D658FE9C0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C369A-DD7B-40A1-A9F1-69261ABE92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22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886B493-350A-462A-94B4-5BB9472A5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968F527-69DF-40E8-88C9-3CFFB4B17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DCCE4CF9-0B15-4595-8A1E-5E5DAE8CB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28A0905-4A43-4E1A-9783-7B84711EA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716736CA-8736-45DF-8D78-23B6D62E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41E61B32-F8F2-461E-ABD8-C5BED941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BE682-03CA-4B43-B007-69A14CADFF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11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D6C91EE-A3FB-444C-B9AA-9838DF22C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ADA89342-918B-4FBA-9AAE-E07B044697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708D3A58-AC94-4C9F-8D79-DF553B8EE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59B61437-8661-41EA-85C1-C1DB4433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7AB0AEA1-7600-4628-8B4D-876AF5147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5F9DF08A-27AD-4367-AA9F-551B36E29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85C23-84A1-4405-B26F-FF463D493E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023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="" xmlns:a16="http://schemas.microsoft.com/office/drawing/2014/main" id="{0842E62D-2877-47B9-87DB-CD31FCD688DC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="" xmlns:a16="http://schemas.microsoft.com/office/drawing/2014/main" id="{048FB791-99C6-454C-9CFB-A403558B3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Arc 4">
              <a:extLst>
                <a:ext uri="{FF2B5EF4-FFF2-40B4-BE49-F238E27FC236}">
                  <a16:creationId xmlns="" xmlns:a16="http://schemas.microsoft.com/office/drawing/2014/main" id="{9EB9A365-FD44-47F4-8F7A-00D3AA5E5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="" xmlns:a16="http://schemas.microsoft.com/office/drawing/2014/main" id="{D5EABCE2-0436-4670-808A-2DFDEA7FA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="" xmlns:a16="http://schemas.microsoft.com/office/drawing/2014/main" id="{96638683-DA52-4E5C-B7C8-922D0D9526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="" xmlns:a16="http://schemas.microsoft.com/office/drawing/2014/main" id="{C732C0BD-4686-471C-B95A-A44D15C8D6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="" xmlns:a16="http://schemas.microsoft.com/office/drawing/2014/main" id="{A6693DCA-4EF9-43A7-AB10-FD19554EBE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74EF3C6E-CB5D-4C43-B606-6858B38C5B37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6393" name="Rectangle 9">
            <a:extLst>
              <a:ext uri="{FF2B5EF4-FFF2-40B4-BE49-F238E27FC236}">
                <a16:creationId xmlns="" xmlns:a16="http://schemas.microsoft.com/office/drawing/2014/main" id="{9C362451-EDA6-4DFB-A770-A1E68CB2F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="" xmlns:a16="http://schemas.microsoft.com/office/drawing/2014/main" id="{D05A5320-C48F-4505-8396-20FB67540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830451-1ADB-497C-A720-1D5C6D368C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妙密上人御消息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7C9DDDC0-B82D-42A5-A795-4A6D0AC083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="" xmlns:a16="http://schemas.microsoft.com/office/drawing/2014/main" id="{0DEB218A-E480-4838-9EB5-B7E9EB14D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73637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８</a:t>
            </a:r>
            <a:r>
              <a:rPr lang="ja-JP" altLang="en-US" sz="4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月度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座談会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9B695B3-515D-464A-B9C2-A8A48DA00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B42AF1AC-FBDD-42EF-9B36-04439FBF1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建治二年　５５才　　於身延</a:t>
            </a: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与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妙密上人・詳細不明</a:t>
            </a:r>
            <a:endParaRPr lang="ja-JP" altLang="en-US" sz="4400" b="1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折々の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手厚い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御供養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に深く感謝</a:t>
            </a: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一塵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が積って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山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となるように　　　　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大聖人御一人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が題目を弘める</a:t>
            </a:r>
          </a:p>
          <a:p>
            <a:pPr>
              <a:lnSpc>
                <a:spcPct val="90000"/>
              </a:lnSpc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法華経の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称賛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功徳の因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となる</a:t>
            </a:r>
            <a:endParaRPr lang="ja-JP" altLang="en-US" sz="44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0D3B735F-AC71-4852-990F-6FCC3D9F3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838200"/>
          </a:xfrm>
        </p:spPr>
        <p:txBody>
          <a:bodyPr/>
          <a:lstStyle/>
          <a:p>
            <a:r>
              <a:rPr lang="ja-JP" altLang="en-US" sz="4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但一人・唱えたり</a:t>
            </a:r>
            <a:endParaRPr lang="ja-JP" altLang="en-US" sz="4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5" name="AutoShape 5">
            <a:extLst>
              <a:ext uri="{FF2B5EF4-FFF2-40B4-BE49-F238E27FC236}">
                <a16:creationId xmlns="" xmlns:a16="http://schemas.microsoft.com/office/drawing/2014/main" id="{A69E7733-25BE-4B83-AE8E-0ECB4DEA6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157192"/>
            <a:ext cx="8136706" cy="1512168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r>
              <a:rPr lang="ja-JP" altLang="en-US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　末法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dirty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</a:t>
            </a:r>
            <a:r>
              <a:rPr lang="ja-JP" altLang="en-US" sz="4400" dirty="0" smtClean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の</a:t>
            </a:r>
            <a:endParaRPr lang="en-US" altLang="ja-JP" sz="4400" dirty="0" smtClean="0">
              <a:solidFill>
                <a:srgbClr val="FF2727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ja-JP" altLang="en-US" sz="4400" dirty="0" smtClean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　　　行者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dirty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dirty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</a:t>
            </a:r>
            <a:r>
              <a:rPr lang="ja-JP" altLang="en-US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お一人</a:t>
            </a:r>
            <a:endParaRPr lang="ja-JP" altLang="en-US" sz="44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6200" y="1484784"/>
            <a:ext cx="8991600" cy="3352800"/>
          </a:xfrm>
          <a:prstGeom prst="rect">
            <a:avLst/>
          </a:prstGeom>
          <a:solidFill>
            <a:srgbClr val="FFFFCC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国中が</a:t>
            </a:r>
            <a:r>
              <a:rPr kumimoji="0" lang="ja-JP" alt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−等幅" charset="-128"/>
                <a:ea typeface="平成角ゴシック" charset="-128"/>
              </a:rPr>
              <a:t>弥陀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・</a:t>
            </a:r>
            <a:r>
              <a:rPr kumimoji="0" lang="ja-JP" alt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−等幅" charset="-128"/>
                <a:ea typeface="平成角ゴシック" charset="-128"/>
              </a:rPr>
              <a:t>観音・大日を唱える</a:t>
            </a:r>
            <a:endParaRPr lang="ja-JP" altLang="en-US" sz="4400">
              <a:effectLst>
                <a:outerShdw blurRad="38100" dist="38100" dir="2700000" algn="tl">
                  <a:srgbClr val="FFFFFF"/>
                </a:outerShdw>
              </a:effectLst>
              <a:ea typeface="平成角ゴシック" charset="-128"/>
            </a:endParaRPr>
          </a:p>
          <a:p>
            <a:r>
              <a:rPr lang="ja-JP" altLang="en-US" sz="410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大聖人が初めて</a:t>
            </a:r>
            <a:r>
              <a:rPr lang="ja-JP" altLang="en-US" sz="410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平成角ゴシック" charset="-128"/>
              </a:rPr>
              <a:t>肝心の題目</a:t>
            </a:r>
            <a:r>
              <a:rPr lang="ja-JP" altLang="en-US" sz="410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を唱える</a:t>
            </a:r>
            <a:endParaRPr lang="ja-JP" altLang="en-US" sz="4400">
              <a:effectLst>
                <a:outerShdw blurRad="38100" dist="38100" dir="2700000" algn="tl">
                  <a:srgbClr val="FFFFFF"/>
                </a:outerShdw>
              </a:effectLst>
              <a:ea typeface="平成角ゴシック" charset="-128"/>
            </a:endParaRPr>
          </a:p>
          <a:p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我れこそ</a:t>
            </a:r>
            <a:r>
              <a:rPr lang="ja-JP" altLang="en-US" sz="440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平成角ゴシック" charset="-128"/>
              </a:rPr>
              <a:t>法華経の行者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との確信</a:t>
            </a:r>
          </a:p>
          <a:p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我れこそ</a:t>
            </a:r>
            <a:r>
              <a:rPr lang="ja-JP" altLang="en-US" sz="440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平成角ゴシック" charset="-128"/>
              </a:rPr>
              <a:t>末法の仏</a:t>
            </a:r>
            <a:r>
              <a:rPr lang="ja-JP" altLang="en-US" sz="4400">
                <a:effectLst>
                  <a:outerShdw blurRad="38100" dist="38100" dir="2700000" algn="tl">
                    <a:srgbClr val="FFFFFF"/>
                  </a:outerShdw>
                </a:effectLst>
                <a:ea typeface="平成角ゴシック" charset="-128"/>
              </a:rPr>
              <a:t>なりとの確信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78CDAD58-FCF0-46CE-B61B-FF7F4B78A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406208" cy="762000"/>
          </a:xfrm>
        </p:spPr>
        <p:txBody>
          <a:bodyPr/>
          <a:lstStyle/>
          <a:p>
            <a:r>
              <a:rPr kumimoji="0" lang="ja-JP" altLang="en-US" sz="4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−等幅" charset="-128"/>
                <a:ea typeface="平成角ゴシック" charset="-128"/>
              </a:rPr>
              <a:t>須弥山の一塵・</a:t>
            </a:r>
            <a:r>
              <a:rPr lang="ja-JP" altLang="en-US" sz="4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平成角ゴシック" charset="-128"/>
              </a:rPr>
              <a:t>大海の一露</a:t>
            </a:r>
            <a:endParaRPr lang="ja-JP" altLang="en-US" sz="48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AutoShape 4">
            <a:extLst>
              <a:ext uri="{FF2B5EF4-FFF2-40B4-BE49-F238E27FC236}">
                <a16:creationId xmlns="" xmlns:a16="http://schemas.microsoft.com/office/drawing/2014/main" id="{33A4AAEA-FDEE-4D3B-B44F-6FB271AA8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" y="5373688"/>
            <a:ext cx="7620000" cy="9350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一人立つ</a:t>
            </a:r>
            <a:r>
              <a:rPr lang="ja-JP" alt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精神こそ</a:t>
            </a:r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広布の勇者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AutoShape 35"/>
          <p:cNvSpPr>
            <a:spLocks noChangeArrowheads="1"/>
          </p:cNvSpPr>
          <p:nvPr/>
        </p:nvSpPr>
        <p:spPr bwMode="auto">
          <a:xfrm>
            <a:off x="768350" y="1196752"/>
            <a:ext cx="7620000" cy="144016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大山も一つの塵から始まる</a:t>
            </a:r>
          </a:p>
          <a:p>
            <a:pPr>
              <a:buFontTx/>
              <a:buChar char="•"/>
            </a:pP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大海も一滴の露から</a:t>
            </a:r>
            <a:r>
              <a:rPr lang="ja-JP" altLang="en-US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始まる</a:t>
            </a:r>
            <a:endParaRPr lang="en-US" altLang="ja-JP" sz="44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611560" y="2996952"/>
            <a:ext cx="7848872" cy="2102296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 panose="02020603050405020304" pitchFamily="18" charset="0"/>
                <a:ea typeface="Osaka" charset="-128"/>
                <a:cs typeface="+mn-cs"/>
              </a:defRPr>
            </a:lvl9pPr>
          </a:lstStyle>
          <a:p>
            <a:pPr>
              <a:buFontTx/>
              <a:buChar char="•"/>
            </a:pPr>
            <a:r>
              <a:rPr lang="ja-JP" altLang="en-US" sz="4400" dirty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社会・組織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も最後は</a:t>
            </a:r>
            <a:r>
              <a:rPr lang="ja-JP" altLang="en-US" sz="44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　　　　　　　</a:t>
            </a:r>
            <a:r>
              <a:rPr lang="ja-JP" altLang="en-US" sz="4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　　　</a:t>
            </a:r>
          </a:p>
          <a:p>
            <a:r>
              <a:rPr lang="ja-JP" altLang="en-US" sz="44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r>
              <a:rPr lang="ja-JP" altLang="en-US" sz="44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</a:t>
            </a:r>
            <a:r>
              <a:rPr lang="ja-JP" altLang="en-US" sz="4400" dirty="0" smtClean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一人</a:t>
            </a:r>
            <a:r>
              <a:rPr lang="ja-JP" altLang="en-US" sz="4400" dirty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の人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によって</a:t>
            </a:r>
            <a:r>
              <a:rPr lang="ja-JP" altLang="en-US" sz="4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決まる</a:t>
            </a:r>
            <a:endParaRPr lang="ja-JP" altLang="en-US" sz="44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ja-JP" altLang="en-US" sz="4400" dirty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広宣流布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の組織も</a:t>
            </a:r>
            <a:r>
              <a:rPr lang="ja-JP" altLang="en-US" sz="4400" dirty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一人</a:t>
            </a:r>
            <a:r>
              <a:rPr lang="ja-JP" altLang="en-US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が大事</a:t>
            </a:r>
            <a:endParaRPr lang="ja-JP" altLang="en-US" sz="44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A35EF7DC-189A-4C8A-B81F-1148D8434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r>
              <a:rPr lang="ja-JP" altLang="en-US" sz="4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広布の流れは必然</a:t>
            </a:r>
            <a:endParaRPr lang="ja-JP" altLang="en-US" sz="4800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4" name="AutoShape 10">
            <a:extLst>
              <a:ext uri="{FF2B5EF4-FFF2-40B4-BE49-F238E27FC236}">
                <a16:creationId xmlns="" xmlns:a16="http://schemas.microsoft.com/office/drawing/2014/main" id="{02191DD2-B1EA-4493-9E6A-172432B84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4941168"/>
            <a:ext cx="7344816" cy="1451992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buClr>
                <a:schemeClr val="bg2"/>
              </a:buClr>
            </a:pPr>
            <a:r>
              <a:rPr lang="ja-JP" altLang="en-US" sz="4400" dirty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広宣流布の流れは</a:t>
            </a:r>
          </a:p>
          <a:p>
            <a:pPr>
              <a:buClr>
                <a:schemeClr val="bg2"/>
              </a:buClr>
            </a:pPr>
            <a:r>
              <a:rPr lang="ja-JP" altLang="en-US" sz="4400" dirty="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　誰もとめる事はできない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251520" y="1412776"/>
            <a:ext cx="4572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如来神力品第</a:t>
            </a:r>
            <a:r>
              <a:rPr lang="en-US" altLang="ja-JP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21</a:t>
            </a:r>
          </a:p>
        </p:txBody>
      </p:sp>
      <p:sp>
        <p:nvSpPr>
          <p:cNvPr id="9" name="AutoShape 27"/>
          <p:cNvSpPr>
            <a:spLocks noChangeArrowheads="1"/>
          </p:cNvSpPr>
          <p:nvPr/>
        </p:nvSpPr>
        <p:spPr bwMode="auto">
          <a:xfrm>
            <a:off x="4788024" y="1447800"/>
            <a:ext cx="908050" cy="838200"/>
          </a:xfrm>
          <a:custGeom>
            <a:avLst/>
            <a:gdLst>
              <a:gd name="G0" fmla="+- 13146 0 0"/>
              <a:gd name="G1" fmla="+- 5370 0 0"/>
              <a:gd name="G2" fmla="+- 21600 0 5370"/>
              <a:gd name="G3" fmla="+- 10800 0 5370"/>
              <a:gd name="G4" fmla="+- 21600 0 13146"/>
              <a:gd name="G5" fmla="*/ G4 G3 10800"/>
              <a:gd name="G6" fmla="+- 21600 0 G5"/>
              <a:gd name="T0" fmla="*/ 13146 w 21600"/>
              <a:gd name="T1" fmla="*/ 0 h 21600"/>
              <a:gd name="T2" fmla="*/ 0 w 21600"/>
              <a:gd name="T3" fmla="*/ 10800 h 21600"/>
              <a:gd name="T4" fmla="*/ 1314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3146" y="0"/>
                </a:moveTo>
                <a:lnTo>
                  <a:pt x="13146" y="5370"/>
                </a:lnTo>
                <a:lnTo>
                  <a:pt x="3375" y="5370"/>
                </a:lnTo>
                <a:lnTo>
                  <a:pt x="3375" y="16230"/>
                </a:lnTo>
                <a:lnTo>
                  <a:pt x="13146" y="16230"/>
                </a:lnTo>
                <a:lnTo>
                  <a:pt x="131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370"/>
                </a:moveTo>
                <a:lnTo>
                  <a:pt x="1350" y="16230"/>
                </a:lnTo>
                <a:lnTo>
                  <a:pt x="2700" y="16230"/>
                </a:lnTo>
                <a:lnTo>
                  <a:pt x="2700" y="5370"/>
                </a:lnTo>
                <a:close/>
              </a:path>
              <a:path w="21600" h="21600">
                <a:moveTo>
                  <a:pt x="0" y="5370"/>
                </a:moveTo>
                <a:lnTo>
                  <a:pt x="0" y="16230"/>
                </a:lnTo>
                <a:lnTo>
                  <a:pt x="675" y="16230"/>
                </a:lnTo>
                <a:lnTo>
                  <a:pt x="675" y="5370"/>
                </a:lnTo>
                <a:close/>
              </a:path>
            </a:pathLst>
          </a:cu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66"/>
            </a:extrusionClr>
            <a:contourClr>
              <a:srgbClr val="FFFF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0" name="AutoShape 33"/>
          <p:cNvSpPr>
            <a:spLocks noChangeArrowheads="1"/>
          </p:cNvSpPr>
          <p:nvPr/>
        </p:nvSpPr>
        <p:spPr bwMode="auto">
          <a:xfrm>
            <a:off x="5868144" y="1196752"/>
            <a:ext cx="3124200" cy="15240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4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一切衆生が</a:t>
            </a:r>
          </a:p>
          <a:p>
            <a:r>
              <a:rPr lang="ja-JP" altLang="en-US" sz="44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釈尊に帰依</a:t>
            </a:r>
            <a:endParaRPr lang="ja-JP" altLang="en-US" sz="4400" dirty="0">
              <a:solidFill>
                <a:srgbClr val="0000FF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" name="AutoShape 33"/>
          <p:cNvSpPr>
            <a:spLocks noChangeArrowheads="1"/>
          </p:cNvSpPr>
          <p:nvPr/>
        </p:nvSpPr>
        <p:spPr bwMode="auto">
          <a:xfrm>
            <a:off x="467544" y="2985120"/>
            <a:ext cx="3621971" cy="1524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ja-JP" altLang="en-US" sz="4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木々はそよぎ</a:t>
            </a:r>
          </a:p>
          <a:p>
            <a:r>
              <a:rPr lang="ja-JP" altLang="en-US" sz="4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春は夏へ移る</a:t>
            </a:r>
          </a:p>
        </p:txBody>
      </p:sp>
      <p:sp>
        <p:nvSpPr>
          <p:cNvPr id="13" name="AutoShape 36"/>
          <p:cNvSpPr>
            <a:spLocks noChangeArrowheads="1"/>
          </p:cNvSpPr>
          <p:nvPr/>
        </p:nvSpPr>
        <p:spPr bwMode="auto">
          <a:xfrm>
            <a:off x="4283968" y="3238872"/>
            <a:ext cx="908050" cy="838200"/>
          </a:xfrm>
          <a:custGeom>
            <a:avLst/>
            <a:gdLst>
              <a:gd name="G0" fmla="+- 13146 0 0"/>
              <a:gd name="G1" fmla="+- 5370 0 0"/>
              <a:gd name="G2" fmla="+- 21600 0 5370"/>
              <a:gd name="G3" fmla="+- 10800 0 5370"/>
              <a:gd name="G4" fmla="+- 21600 0 13146"/>
              <a:gd name="G5" fmla="*/ G4 G3 10800"/>
              <a:gd name="G6" fmla="+- 21600 0 G5"/>
              <a:gd name="T0" fmla="*/ 13146 w 21600"/>
              <a:gd name="T1" fmla="*/ 0 h 21600"/>
              <a:gd name="T2" fmla="*/ 0 w 21600"/>
              <a:gd name="T3" fmla="*/ 10800 h 21600"/>
              <a:gd name="T4" fmla="*/ 13146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3146" y="0"/>
                </a:moveTo>
                <a:lnTo>
                  <a:pt x="13146" y="5370"/>
                </a:lnTo>
                <a:lnTo>
                  <a:pt x="3375" y="5370"/>
                </a:lnTo>
                <a:lnTo>
                  <a:pt x="3375" y="16230"/>
                </a:lnTo>
                <a:lnTo>
                  <a:pt x="13146" y="16230"/>
                </a:lnTo>
                <a:lnTo>
                  <a:pt x="1314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370"/>
                </a:moveTo>
                <a:lnTo>
                  <a:pt x="1350" y="16230"/>
                </a:lnTo>
                <a:lnTo>
                  <a:pt x="2700" y="16230"/>
                </a:lnTo>
                <a:lnTo>
                  <a:pt x="2700" y="5370"/>
                </a:lnTo>
                <a:close/>
              </a:path>
              <a:path w="21600" h="21600">
                <a:moveTo>
                  <a:pt x="0" y="5370"/>
                </a:moveTo>
                <a:lnTo>
                  <a:pt x="0" y="16230"/>
                </a:lnTo>
                <a:lnTo>
                  <a:pt x="675" y="16230"/>
                </a:lnTo>
                <a:lnTo>
                  <a:pt x="675" y="5370"/>
                </a:lnTo>
                <a:close/>
              </a:path>
            </a:pathLst>
          </a:cu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66"/>
            </a:extrusionClr>
            <a:contourClr>
              <a:srgbClr val="FFFF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4" name="AutoShape 37"/>
          <p:cNvSpPr>
            <a:spLocks noChangeArrowheads="1"/>
          </p:cNvSpPr>
          <p:nvPr/>
        </p:nvSpPr>
        <p:spPr bwMode="auto">
          <a:xfrm>
            <a:off x="5364088" y="2980928"/>
            <a:ext cx="3581400" cy="16002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広布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の流れは</a:t>
            </a:r>
          </a:p>
          <a:p>
            <a:pPr algn="ctr"/>
            <a:r>
              <a:rPr lang="ja-JP" altLang="en-US" sz="4000">
                <a:solidFill>
                  <a:srgbClr val="FF272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必然</a:t>
            </a:r>
            <a:r>
              <a:rPr lang="ja-JP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の原理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3528" y="2420888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00FF"/>
                </a:solidFill>
              </a:rPr>
              <a:t>次下の文</a:t>
            </a:r>
            <a:endParaRPr kumimoji="1" lang="ja-JP" alt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 animBg="1" autoUpdateAnimBg="0"/>
      <p:bldP spid="8" grpId="0" autoUpdateAnimBg="0"/>
      <p:bldP spid="9" grpId="0" animBg="1"/>
      <p:bldP spid="10" grpId="0" animBg="1" autoUpdateAnimBg="0"/>
      <p:bldP spid="12" grpId="0" animBg="1" autoUpdateAnimBg="0"/>
      <p:bldP spid="13" grpId="0" animBg="1"/>
      <p:bldP spid="14" grpId="0" animBg="1" autoUpdateAnimBg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212D5D66-6B78-40E2-BCF5-6019414B6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FA5FD5B7-9FEC-44C0-806C-806E9564E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371843"/>
            <a:ext cx="8353176" cy="3209285"/>
          </a:xfrm>
        </p:spPr>
        <p:txBody>
          <a:bodyPr/>
          <a:lstStyle/>
          <a:p>
            <a:r>
              <a:rPr lang="ja-JP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一人立つ実践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」なくして</a:t>
            </a:r>
            <a:r>
              <a:rPr lang="ja-JP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前進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はない</a:t>
            </a:r>
            <a:endParaRPr lang="ja-JP" altLang="en-US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忍耐強い</a:t>
            </a:r>
            <a:r>
              <a:rPr lang="ja-JP" alt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対話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のなかに、生命の</a:t>
            </a:r>
            <a:r>
              <a:rPr lang="ja-JP" alt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鍛錬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</a:t>
            </a:r>
            <a:r>
              <a:rPr lang="ja-JP" alt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宿命転換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人間革命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大道</a:t>
            </a: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がある</a:t>
            </a:r>
          </a:p>
          <a:p>
            <a:r>
              <a:rPr lang="ja-JP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誰か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」ではなく「</a:t>
            </a:r>
            <a:r>
              <a:rPr lang="ja-JP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自分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」が厳然と立つ</a:t>
            </a:r>
          </a:p>
          <a:p>
            <a:pPr marL="0" indent="0">
              <a:buNone/>
            </a:pPr>
            <a:r>
              <a:rPr lang="ja-JP" alt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ここに創価の</a:t>
            </a:r>
            <a:r>
              <a:rPr lang="ja-JP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青年の本懐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がある</a:t>
            </a:r>
            <a:endParaRPr lang="ja-JP" altLang="en-US" sz="3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="" xmlns:a16="http://schemas.microsoft.com/office/drawing/2014/main" id="{6B8C24E6-8442-4C8A-B950-170C0DC56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4724400"/>
            <a:ext cx="7345363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0" hangingPunct="0"/>
            <a:r>
              <a:rPr lang="ja-JP" altLang="en-US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真剣な祈り</a:t>
            </a:r>
            <a:r>
              <a:rPr lang="ja-JP" altLang="en-US" sz="4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と</a:t>
            </a:r>
            <a:r>
              <a:rPr lang="ja-JP" altLang="en-US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師弟誓願</a:t>
            </a:r>
            <a:r>
              <a:rPr lang="ja-JP" altLang="en-US" sz="4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/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</a:t>
            </a:r>
            <a:r>
              <a:rPr lang="ja-JP" altLang="en-US" sz="4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行動で</a:t>
            </a:r>
            <a:r>
              <a:rPr lang="ja-JP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新たな歴史</a:t>
            </a:r>
            <a:r>
              <a:rPr lang="ja-JP" altLang="en-US" sz="4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を築け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99"/>
      </a:lt1>
      <a:dk2>
        <a:srgbClr val="000000"/>
      </a:dk2>
      <a:lt2>
        <a:srgbClr val="99FF99"/>
      </a:lt2>
      <a:accent1>
        <a:srgbClr val="6699FF"/>
      </a:accent1>
      <a:accent2>
        <a:srgbClr val="66CCFF"/>
      </a:accent2>
      <a:accent3>
        <a:srgbClr val="FFFFCA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5209</TotalTime>
  <Words>159</Words>
  <Application>Microsoft Office PowerPoint</Application>
  <PresentationFormat>画面に合わせる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ＭＳ Ｐゴシック</vt:lpstr>
      <vt:lpstr>Osaka</vt:lpstr>
      <vt:lpstr>Osaka−等幅</vt:lpstr>
      <vt:lpstr>平成角ゴシック</vt:lpstr>
      <vt:lpstr>Arial</vt:lpstr>
      <vt:lpstr>Times</vt:lpstr>
      <vt:lpstr>Times New Roman</vt:lpstr>
      <vt:lpstr>Wingdings</vt:lpstr>
      <vt:lpstr>Soaring</vt:lpstr>
      <vt:lpstr>PowerPoint プレゼンテーション</vt:lpstr>
      <vt:lpstr>妙密上人御消息</vt:lpstr>
      <vt:lpstr>背景と大意</vt:lpstr>
      <vt:lpstr>但一人・唱えたり</vt:lpstr>
      <vt:lpstr>須弥山の一塵・大海の一露</vt:lpstr>
      <vt:lpstr>広布の流れは必然</vt:lpstr>
      <vt:lpstr>指導から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284</cp:revision>
  <cp:lastPrinted>2022-08-11T05:02:50Z</cp:lastPrinted>
  <dcterms:created xsi:type="dcterms:W3CDTF">2006-08-27T10:41:00Z</dcterms:created>
  <dcterms:modified xsi:type="dcterms:W3CDTF">2022-08-11T05:06:21Z</dcterms:modified>
</cp:coreProperties>
</file>