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9966"/>
    <a:srgbClr val="FFFF66"/>
    <a:srgbClr val="FFFFCC"/>
    <a:srgbClr val="FF6600"/>
    <a:srgbClr val="CCE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7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B4F9CE-9E88-47EC-8002-16FA81108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65B267-68FB-440C-B16A-CC1080B5C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25331-E2F7-4B81-B290-47EF423C6B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E30FC-9B1F-44B8-B200-9FA3B18719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16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4E3051-E301-42E4-9BAF-04F5AB0EF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DA9B78-A207-4976-BC12-F50D2409F8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831709-F3EA-4710-87E3-ECEEEF377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CBCBCD-31F4-459E-9345-D3AC1B327D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760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9E261D-6D0F-49F6-86A1-D61D6EE337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DA2682-75CB-4D04-BE75-4411B2C99B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5873C5-EA8E-4C73-AE23-6C03C4437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FABE4-6CE1-44C3-99EC-74E4EF0427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31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812AF5-4287-4685-AD09-C103D1E75D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78B626-A07E-4CEB-A4E5-D3A8405AD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E6977-9174-41B7-BEE5-A52EB52151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30EA1-E87D-4E0B-92CD-06E3CA65B1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30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20A525-D3CD-407E-8109-1D5D51D53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89BE75-EB37-443C-9460-2BEA1B906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A80672-512D-4F4C-B46B-27E16DF710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57546-8491-4ED1-A401-CC763A12C7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23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B147AF-6117-4F82-B075-667BDBDC5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307972-B083-4E01-8DE7-805493671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2C5732-605C-4069-97A3-0C94074E5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74403-E216-4595-A85A-23DAD36E20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00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B726E52-00E7-44FE-AC65-0C86178B2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6C30514-2A21-4ACF-8086-F781D2A9D6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60C8B15-AC48-4173-B233-F33322AC8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2513F-D075-4143-A628-1B56D6DD12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637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AA4AE6-AEBD-44E1-B10E-3381132EB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5B1A10-4368-4FE6-8A99-BEE73955E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03CB454-9FA5-4DAB-A510-8B40AB563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BB488-8155-4658-B113-3CC45D1A89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22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06E833-13D8-4F0B-8B03-94263553E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5D78E4D-33D1-4D6D-A9BA-11E958B0C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3EA6EA-CCA9-4212-AD58-41ABAE5CF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B06C3-7A4E-43E7-B5D1-6C819796A5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56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4E04A-F53C-434F-B4F0-2E61E880E6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35C82B-E5EA-468B-A55D-5F29FFEE4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15582-287C-46D9-8FE3-52D495790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D0563-55A8-48CF-8AF6-C432A9B452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068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986AC5-ABAB-4992-B4DA-917BDACDEE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C4A4A-303F-4F3B-8427-B152786DCD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C7338C-74FA-46A1-B986-FC77D6D74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71814-E609-4AEE-967D-5BCF180B9E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811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C12F82-5E91-410C-AEAF-031ABCDEB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9D35F4-9668-403A-B24E-2F738DC34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C16410-6261-404A-BC97-5B48486180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EFE3D1-C80C-44E0-9A45-ECC1675762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F3BF33-66B1-4FC1-B5F3-FC6D53FB88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612A6901-9557-486C-87DD-932EAEFF2058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12" descr="C:\Documents and Settings\ois\デスクトップ\ticket-003a.jpg">
            <a:extLst>
              <a:ext uri="{FF2B5EF4-FFF2-40B4-BE49-F238E27FC236}">
                <a16:creationId xmlns:a16="http://schemas.microsoft.com/office/drawing/2014/main" id="{7F9026FE-7B1E-481A-B6A0-5AF2293677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69FD4D7-3E0C-40DF-97E6-7A988F427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38AF95F-60B2-4E3A-BE03-05D8D6CB59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438400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聖愚問答抄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043BDD3-DB80-4D3F-A243-A2EEA27B5D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0A024E48-7162-4292-BFD3-98B81EF5C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066800"/>
            <a:ext cx="45053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54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50" charset="-128"/>
              </a:rPr>
              <a:t>１</a:t>
            </a:r>
            <a:r>
              <a:rPr lang="en-US" altLang="ja-JP" sz="54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50" charset="-128"/>
              </a:rPr>
              <a:t>2</a:t>
            </a:r>
            <a:r>
              <a:rPr lang="ja-JP" altLang="en-US" sz="54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50" charset="-128"/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D6474AA-9019-40C1-A034-BCD5EA72C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9C29675-3F3C-4628-8826-74BAC8BAB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842250" cy="478155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年　在・鎌倉　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47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歳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活発に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折伏・弘教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を展開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聖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人と</a:t>
            </a:r>
            <a:r>
              <a:rPr lang="ja-JP" altLang="en-US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愚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人の</a:t>
            </a:r>
            <a:r>
              <a:rPr lang="ja-JP" altLang="en-US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対話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問答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妙法蓮華経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は全ての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仏性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の名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とは我が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仏性の顕現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が智慧・福運・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を拓く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98E2F86-19EA-4F54-B2B6-BE43B740D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聖人と愚人</a:t>
            </a: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746AFBCD-EEDC-4E3E-8F59-74274ABBA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3810000" cy="2209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愚人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生死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に向合い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真実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を求道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1931FCD5-0C9F-4A2E-86D0-92C15A076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5667375"/>
            <a:ext cx="6743700" cy="809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一人との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対話</a:t>
            </a: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の重要性</a:t>
            </a:r>
          </a:p>
        </p:txBody>
      </p:sp>
      <p:sp>
        <p:nvSpPr>
          <p:cNvPr id="4115" name="AutoShape 19">
            <a:extLst>
              <a:ext uri="{FF2B5EF4-FFF2-40B4-BE49-F238E27FC236}">
                <a16:creationId xmlns:a16="http://schemas.microsoft.com/office/drawing/2014/main" id="{08524381-226C-4FBF-B9EE-DED5F0690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609600" cy="1219200"/>
          </a:xfrm>
          <a:prstGeom prst="rightArrow">
            <a:avLst>
              <a:gd name="adj1" fmla="val 47917"/>
              <a:gd name="adj2" fmla="val 44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16" name="AutoShape 20">
            <a:extLst>
              <a:ext uri="{FF2B5EF4-FFF2-40B4-BE49-F238E27FC236}">
                <a16:creationId xmlns:a16="http://schemas.microsoft.com/office/drawing/2014/main" id="{82DE506A-B8DC-4248-9166-A0C211020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95400"/>
            <a:ext cx="3467100" cy="2209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凡夫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として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苦難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を乗越え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に生きる</a:t>
            </a:r>
          </a:p>
        </p:txBody>
      </p:sp>
      <p:sp>
        <p:nvSpPr>
          <p:cNvPr id="4117" name="AutoShape 21">
            <a:extLst>
              <a:ext uri="{FF2B5EF4-FFF2-40B4-BE49-F238E27FC236}">
                <a16:creationId xmlns:a16="http://schemas.microsoft.com/office/drawing/2014/main" id="{641E1A44-B3B7-46C7-85FF-C6C829606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3876675"/>
            <a:ext cx="2895600" cy="14287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聖人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真実の法</a:t>
            </a:r>
          </a:p>
        </p:txBody>
      </p:sp>
      <p:sp>
        <p:nvSpPr>
          <p:cNvPr id="4118" name="AutoShape 22">
            <a:extLst>
              <a:ext uri="{FF2B5EF4-FFF2-40B4-BE49-F238E27FC236}">
                <a16:creationId xmlns:a16="http://schemas.microsoft.com/office/drawing/2014/main" id="{3806A292-46A4-491F-9A66-94D0EFCC2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86200"/>
            <a:ext cx="609600" cy="1219200"/>
          </a:xfrm>
          <a:prstGeom prst="rightArrow">
            <a:avLst>
              <a:gd name="adj1" fmla="val 47917"/>
              <a:gd name="adj2" fmla="val 44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19" name="AutoShape 23">
            <a:extLst>
              <a:ext uri="{FF2B5EF4-FFF2-40B4-BE49-F238E27FC236}">
                <a16:creationId xmlns:a16="http://schemas.microsoft.com/office/drawing/2014/main" id="{3D357D2B-D569-4B3B-B92F-53B81A6C0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3886200"/>
            <a:ext cx="3810000" cy="14287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最高の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師弟不二の道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 autoUpdateAnimBg="0"/>
      <p:bldP spid="4111" grpId="0" build="p" animBg="1" autoUpdateAnimBg="0"/>
      <p:bldP spid="4115" grpId="0" animBg="1"/>
      <p:bldP spid="4116" grpId="0" animBg="1" autoUpdateAnimBg="0"/>
      <p:bldP spid="4117" grpId="0" animBg="1" autoUpdateAnimBg="0"/>
      <p:bldP spid="4118" grpId="0" animBg="1"/>
      <p:bldP spid="411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BF60FF1-C639-4C59-81F2-9068ACFE6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581900" cy="1020763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首題を唱える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1F29D079-810E-4280-A400-73C0A1704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2004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妙法蓮華経</a:t>
            </a:r>
          </a:p>
          <a:p>
            <a:pPr algn="ctr"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と唱える</a:t>
            </a:r>
            <a:endParaRPr lang="ja-JP" altLang="en-US" sz="4000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538E6EAD-17FE-423A-8F04-2C5E925A9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124200"/>
            <a:ext cx="6819900" cy="990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我が身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の仏性が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顕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れる</a:t>
            </a:r>
          </a:p>
        </p:txBody>
      </p:sp>
      <p:sp>
        <p:nvSpPr>
          <p:cNvPr id="5128" name="AutoShape 8">
            <a:extLst>
              <a:ext uri="{FF2B5EF4-FFF2-40B4-BE49-F238E27FC236}">
                <a16:creationId xmlns:a16="http://schemas.microsoft.com/office/drawing/2014/main" id="{2BD6F71D-D5DC-4A7A-925F-50BE38449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71600"/>
            <a:ext cx="3200400" cy="1371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一切衆生の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仏性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を呼ぶ</a:t>
            </a:r>
          </a:p>
        </p:txBody>
      </p:sp>
      <p:sp>
        <p:nvSpPr>
          <p:cNvPr id="5129" name="AutoShape 9">
            <a:extLst>
              <a:ext uri="{FF2B5EF4-FFF2-40B4-BE49-F238E27FC236}">
                <a16:creationId xmlns:a16="http://schemas.microsoft.com/office/drawing/2014/main" id="{6B4A4269-3A04-4239-AC91-ABF8749FC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600200"/>
            <a:ext cx="457200" cy="914400"/>
          </a:xfrm>
          <a:prstGeom prst="rightArrow">
            <a:avLst>
              <a:gd name="adj1" fmla="val 46870"/>
              <a:gd name="adj2" fmla="val 46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34" name="AutoShape 14">
            <a:extLst>
              <a:ext uri="{FF2B5EF4-FFF2-40B4-BE49-F238E27FC236}">
                <a16:creationId xmlns:a16="http://schemas.microsoft.com/office/drawing/2014/main" id="{D47E08F8-B828-4626-B89B-2AA901B2E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24400"/>
            <a:ext cx="7772400" cy="1371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自身の仏性を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せよ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唱題行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で最高の歓喜と幸福へ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 autoUpdateAnimBg="0"/>
      <p:bldP spid="5127" grpId="0" animBg="1" autoUpdateAnimBg="0"/>
      <p:bldP spid="5128" grpId="0" animBg="1" autoUpdateAnimBg="0"/>
      <p:bldP spid="5129" grpId="0" animBg="1"/>
      <p:bldP spid="513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1A53917-DD7F-471B-94DB-EBA34EA87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1628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法報応の三身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C98A88CA-A62F-4957-A6E9-DE8CBBB59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19200"/>
            <a:ext cx="7620000" cy="1905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法身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：仏が証得した</a:t>
            </a:r>
            <a:r>
              <a:rPr lang="ja-JP" alt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真理</a:t>
            </a:r>
          </a:p>
          <a:p>
            <a:pPr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報身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：真理を証得する</a:t>
            </a:r>
            <a:r>
              <a:rPr lang="ja-JP" alt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智慧</a:t>
            </a:r>
          </a:p>
          <a:p>
            <a:pPr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応身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：衆生を救済する慈悲の</a:t>
            </a:r>
            <a:r>
              <a:rPr lang="ja-JP" alt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働き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DB8EAB59-4B08-44F3-9542-FCBB6B3DA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師と共に、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仏法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を学び・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仏智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で難を乗越え・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慈悲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の対話に走る</a:t>
            </a: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D35DDB3E-3439-4409-A4D8-CDC092B3B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52800"/>
            <a:ext cx="76200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仏性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とは⇒</a:t>
            </a:r>
            <a:r>
              <a:rPr lang="ja-JP" alt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法報応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の三身</a:t>
            </a:r>
          </a:p>
          <a:p>
            <a:pPr algn="ctr" eaLnBrk="1" hangingPunct="1">
              <a:defRPr/>
            </a:pP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日常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生活の中に三身を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顕現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nimBg="1" autoUpdateAnimBg="0"/>
      <p:bldP spid="6153" grpId="0" animBg="1" autoUpdateAnimBg="0"/>
      <p:bldP spid="6154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F5909B-F6C8-438D-9BB1-391DE227F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籠の中の鳥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AB104215-3166-4852-B67E-8180ADD7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81600"/>
            <a:ext cx="7543800" cy="1295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変革の根源</a:t>
            </a:r>
            <a:r>
              <a:rPr lang="ja-JP" altLang="en-US" sz="4400" b="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は</a:t>
            </a:r>
            <a:r>
              <a:rPr lang="ja-JP" altLang="en-US" sz="4400" b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400" b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にある</a:t>
            </a:r>
            <a:r>
              <a:rPr lang="ja-JP" altLang="en-US" sz="4400" b="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</a:t>
            </a:r>
          </a:p>
          <a:p>
            <a:pPr algn="ctr" eaLnBrk="1" hangingPunct="1">
              <a:defRPr/>
            </a:pPr>
            <a:r>
              <a:rPr lang="ja-JP" altLang="en-US" sz="4400" b="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400" b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凛々</a:t>
            </a:r>
            <a:r>
              <a:rPr lang="ja-JP" altLang="en-US" sz="4400" b="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たる</a:t>
            </a:r>
            <a:r>
              <a:rPr lang="ja-JP" altLang="en-US" sz="4400" b="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400" b="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</a:t>
            </a:r>
            <a:r>
              <a:rPr lang="ja-JP" altLang="en-US" sz="4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へ</a:t>
            </a:r>
          </a:p>
        </p:txBody>
      </p:sp>
      <p:sp>
        <p:nvSpPr>
          <p:cNvPr id="7174" name="AutoShape 6">
            <a:extLst>
              <a:ext uri="{FF2B5EF4-FFF2-40B4-BE49-F238E27FC236}">
                <a16:creationId xmlns:a16="http://schemas.microsoft.com/office/drawing/2014/main" id="{00BC2482-BD6F-4CA4-AC62-C3A1C1B0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35814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籠の中の鳥が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鳴く</a:t>
            </a:r>
          </a:p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私たちの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唱題</a:t>
            </a:r>
          </a:p>
        </p:txBody>
      </p:sp>
      <p:sp>
        <p:nvSpPr>
          <p:cNvPr id="7175" name="AutoShape 7">
            <a:extLst>
              <a:ext uri="{FF2B5EF4-FFF2-40B4-BE49-F238E27FC236}">
                <a16:creationId xmlns:a16="http://schemas.microsoft.com/office/drawing/2014/main" id="{C41E6C61-D0D0-4852-9889-3B92B4D9C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95400"/>
            <a:ext cx="41910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空飛ぶ鳥が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集まる</a:t>
            </a:r>
          </a:p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衆生の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仏性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集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まる</a:t>
            </a:r>
          </a:p>
        </p:txBody>
      </p:sp>
      <p:sp>
        <p:nvSpPr>
          <p:cNvPr id="7176" name="AutoShape 8">
            <a:extLst>
              <a:ext uri="{FF2B5EF4-FFF2-40B4-BE49-F238E27FC236}">
                <a16:creationId xmlns:a16="http://schemas.microsoft.com/office/drawing/2014/main" id="{A33B85C3-2CD5-4AB0-AA57-6F97E7C6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3276600"/>
            <a:ext cx="47625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籠の鳥が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出たがる</a:t>
            </a:r>
          </a:p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我が身の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仏性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顕現</a:t>
            </a: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id="{A2503F0C-7BFC-40CC-A0B7-EBB92087D25B}"/>
              </a:ext>
            </a:extLst>
          </p:cNvPr>
          <p:cNvSpPr>
            <a:spLocks noChangeArrowheads="1"/>
          </p:cNvSpPr>
          <p:nvPr/>
        </p:nvSpPr>
        <p:spPr bwMode="auto">
          <a:xfrm rot="-2745082">
            <a:off x="5562600" y="2667000"/>
            <a:ext cx="6858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F78A1529-8E93-4006-ABA4-E96831E67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5240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1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1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  <p:bldP spid="7174" grpId="0" build="p" animBg="1" autoUpdateAnimBg="0"/>
      <p:bldP spid="7175" grpId="0" build="p" animBg="1" autoUpdateAnimBg="0"/>
      <p:bldP spid="7176" grpId="0" build="p" animBg="1" autoUpdateAnimBg="0"/>
      <p:bldP spid="7177" grpId="0" animBg="1"/>
      <p:bldP spid="7178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196</Words>
  <Application>Microsoft Office PowerPoint</Application>
  <PresentationFormat>画面に合わせる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聖愚問答抄</vt:lpstr>
      <vt:lpstr>背景と大意</vt:lpstr>
      <vt:lpstr>聖人と愚人</vt:lpstr>
      <vt:lpstr>首題を唱える</vt:lpstr>
      <vt:lpstr>法報応の三身</vt:lpstr>
      <vt:lpstr>籠の中の鳥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175</cp:revision>
  <dcterms:created xsi:type="dcterms:W3CDTF">2007-05-28T23:48:16Z</dcterms:created>
  <dcterms:modified xsi:type="dcterms:W3CDTF">2021-12-02T12:26:58Z</dcterms:modified>
</cp:coreProperties>
</file>