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56" r:id="rId3"/>
    <p:sldId id="257" r:id="rId4"/>
    <p:sldId id="264" r:id="rId5"/>
    <p:sldId id="265" r:id="rId6"/>
    <p:sldId id="267" r:id="rId7"/>
    <p:sldId id="261" r:id="rId8"/>
  </p:sldIdLst>
  <p:sldSz cx="9144000" cy="6858000" type="screen4x3"/>
  <p:notesSz cx="6858000" cy="91440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5pPr>
    <a:lvl6pPr marL="22860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6pPr>
    <a:lvl7pPr marL="27432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7pPr>
    <a:lvl8pPr marL="32004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8pPr>
    <a:lvl9pPr marL="3657600" algn="l" defTabSz="914400" rtl="0" eaLnBrk="1" latinLnBrk="0" hangingPunct="1">
      <a:defRPr kumimoji="1" sz="2800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CC"/>
    <a:srgbClr val="FF9966"/>
    <a:srgbClr val="FFFF66"/>
    <a:srgbClr val="FFFFCC"/>
    <a:srgbClr val="FF0000"/>
    <a:srgbClr val="FF6600"/>
    <a:srgbClr val="FF6699"/>
    <a:srgbClr val="FFCC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660"/>
  </p:normalViewPr>
  <p:slideViewPr>
    <p:cSldViewPr snapToObjects="1">
      <p:cViewPr varScale="1">
        <p:scale>
          <a:sx n="91" d="100"/>
          <a:sy n="91" d="100"/>
        </p:scale>
        <p:origin x="78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CDBEFCA-6C9F-491E-9B7C-85E0B8D5637B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CA2F227-2DB1-4BA0-ACDD-33BA023AA0F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265A032C-586D-4292-8BEE-081BD4D78D0D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414C4F2-92A7-4253-8C15-383325D75FE7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102383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BCBAC6C-BF95-4647-B7DA-DF657A61AD0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6C3A3762-CE31-43EA-ADAB-5016661CE63C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CCC3E6-526F-42F6-9294-F35AA955A484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B33396A-54AE-4883-9A9E-0AC6AD8FF2B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316041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A5BBC00E-5E73-4B8C-8E7E-C32741456F16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EC9E53A-E12C-4C44-89CB-17BE4A24667F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1691DBA9-0966-4D35-A428-C2EA6149755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765422A-102A-4752-95CB-D1DA678344A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8711436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F16C01A9-B40A-47CF-801D-195AC9517FC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23FA5B-A5AE-46C7-B901-EED7CF958E95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C8987A89-4B50-4422-9A64-7CCE2011FFA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B9424D9-6B01-4526-A7A0-AE469071170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296477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688FDC6C-0007-4E3A-BF49-9CDA43B0266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FF3535E9-938F-4563-A76E-8693B705A1C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F9ED3E3D-C438-40DF-A5C8-EA22056CADCE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0C562F1-7E89-44A6-821A-2F55BC9BCA2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548266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EBEF98-4AF5-48D5-B256-14A501ED1D47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5628A68-3DB9-4ED0-AAD2-E37E9F3E1193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A984812-F45C-49C9-9079-A43A99BBFF3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82DD840-B80A-48BE-B1D7-9DB99CBFC96A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281709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37B003AB-5B63-46C8-9AE1-943E9C09D19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6389AE85-73AD-437E-8669-85C40A23576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D62F31DF-9DF2-4D12-8BAB-025561641DA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94F255B-61C9-4CBC-A1A7-D865B3D853FE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062584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0A651CF8-0725-4C97-8A2E-CE3236F95B9D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67CF889-5CD6-4FD0-8EFD-2D7C34CD3F22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177CE2B-71F8-4A16-B1AB-96CA2D9E7251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C7CF5D6-8E84-4ACC-BC79-5D56ACD6A33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263721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DCDE5CAE-0137-43F6-BAB1-024F02D7B8A0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64C13A9F-D91A-4AB1-A405-50E3D4BDD3CE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F42C5B87-7EB0-474C-BDE3-6D384639AC7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4CC7AC-E6C7-48C6-BE25-C9BCA9F5112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189251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DDAB800-5442-48CC-8313-2C0A58A2BC12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BFD9B2-E2A7-4F96-B98C-2A07DD2BF2AB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777A6037-6D39-471E-B4CA-90A6C03A3060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14C27DB-A226-4AF4-A9E9-6653617D09D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9380215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6D983ECB-231E-441F-B19E-79CD13AAEEB8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4862FA63-7A6F-4615-A3BF-2F7B379B26E6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E388C63-44B2-44D1-95F8-226D5A3E5882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A74A790-C4D0-48F8-A4F4-707192A12933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672734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>
            <a:extLst>
              <a:ext uri="{FF2B5EF4-FFF2-40B4-BE49-F238E27FC236}">
                <a16:creationId xmlns:a16="http://schemas.microsoft.com/office/drawing/2014/main" id="{B6BFD36D-01B2-42CD-81B1-029C20D606F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ABDA50C2-956C-4C71-8BEA-E02481B019F8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58D1A7B0-935E-4C5C-B37A-0C8A2169EBF8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7CBE1DD1-9C96-428F-BBE4-EAF5998E0B5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effectLst/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31160135-0A9E-4DC8-BF15-2F4E36E0CF2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/>
            </a:lvl1pPr>
          </a:lstStyle>
          <a:p>
            <a:fld id="{F0183BB9-B803-435C-82ED-B6606B64EE9D}" type="slidenum">
              <a:rPr lang="en-US" altLang="ja-JP"/>
              <a:pPr/>
              <a:t>‹#›</a:t>
            </a:fld>
            <a:endParaRPr lang="en-US" altLang="ja-JP"/>
          </a:p>
        </p:txBody>
      </p:sp>
      <p:pic>
        <p:nvPicPr>
          <p:cNvPr id="1031" name="Picture 18" descr="ticket-006a">
            <a:extLst>
              <a:ext uri="{FF2B5EF4-FFF2-40B4-BE49-F238E27FC236}">
                <a16:creationId xmlns:a16="http://schemas.microsoft.com/office/drawing/2014/main" id="{BB6134B3-786E-429F-8B11-5A31F4C3812E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>
            <a:extLst>
              <a:ext uri="{FF2B5EF4-FFF2-40B4-BE49-F238E27FC236}">
                <a16:creationId xmlns:a16="http://schemas.microsoft.com/office/drawing/2014/main" id="{B6454667-4E77-4636-B9DD-BD0468D39B0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-228600"/>
            <a:ext cx="9144000" cy="7086600"/>
          </a:xfrm>
          <a:prstGeom prst="rect">
            <a:avLst/>
          </a:prstGeom>
          <a:solidFill>
            <a:schemeClr val="tx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0887FAC0-ABC6-4A46-8865-3523681331E3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787400" y="2438400"/>
            <a:ext cx="7772400" cy="1470025"/>
          </a:xfrm>
        </p:spPr>
        <p:txBody>
          <a:bodyPr anchor="ctr"/>
          <a:lstStyle/>
          <a:p>
            <a:pPr eaLnBrk="1" hangingPunct="1">
              <a:defRPr/>
            </a:pPr>
            <a:r>
              <a:rPr lang="ja-JP" altLang="en-US" sz="6600" b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寂日房御書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2A00525-AAC6-4DFE-84C2-8B39452874B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1371600" y="4800600"/>
            <a:ext cx="6400800" cy="9906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sz="5400" b="1">
                <a:solidFill>
                  <a:srgbClr val="01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＊＊地区</a:t>
            </a:r>
          </a:p>
        </p:txBody>
      </p:sp>
      <p:sp>
        <p:nvSpPr>
          <p:cNvPr id="2057" name="Text Box 9">
            <a:extLst>
              <a:ext uri="{FF2B5EF4-FFF2-40B4-BE49-F238E27FC236}">
                <a16:creationId xmlns:a16="http://schemas.microsoft.com/office/drawing/2014/main" id="{F41CA587-3A40-4DD6-9F2D-21FAA5B6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87400" y="1066800"/>
            <a:ext cx="4592638" cy="923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eaLnBrk="1" hangingPunct="1">
              <a:defRPr/>
            </a:pPr>
            <a:r>
              <a:rPr lang="ja-JP" altLang="en-US" sz="54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ea typeface="ＭＳ Ｐゴシック" panose="020B0600070205080204" pitchFamily="50" charset="-128"/>
              </a:rPr>
              <a:t>１１月度座談会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>
            <a:extLst>
              <a:ext uri="{FF2B5EF4-FFF2-40B4-BE49-F238E27FC236}">
                <a16:creationId xmlns:a16="http://schemas.microsoft.com/office/drawing/2014/main" id="{AA2050A1-61B6-4AA1-B141-ABF7B17AA82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7620000" cy="9445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背景と大意</a:t>
            </a:r>
          </a:p>
        </p:txBody>
      </p:sp>
      <p:sp>
        <p:nvSpPr>
          <p:cNvPr id="3075" name="Rectangle 3">
            <a:extLst>
              <a:ext uri="{FF2B5EF4-FFF2-40B4-BE49-F238E27FC236}">
                <a16:creationId xmlns:a16="http://schemas.microsoft.com/office/drawing/2014/main" id="{9B9D1A87-0F73-462F-86B6-150CD479A1EE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609600" y="1600200"/>
            <a:ext cx="8001000" cy="4495800"/>
          </a:xfrm>
          <a:solidFill>
            <a:srgbClr val="FFFFCC"/>
          </a:solidFill>
        </p:spPr>
        <p:txBody>
          <a:bodyPr/>
          <a:lstStyle/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弘安２年　在・身延　５８歳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与・寂日房日家</a:t>
            </a: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FF66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熱原の法難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の直前</a:t>
            </a:r>
          </a:p>
          <a:p>
            <a:pPr eaLnBrk="1" hangingPunct="1">
              <a:defRPr/>
            </a:pP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「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法華経の行者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」として生きよ</a:t>
            </a:r>
          </a:p>
          <a:p>
            <a:pPr eaLnBrk="1" hangingPunct="1">
              <a:defRPr/>
            </a:pP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師弟の宿縁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を自覚し</a:t>
            </a:r>
            <a:r>
              <a:rPr lang="ja-JP" altLang="en-US" sz="4400" b="1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広布道</a:t>
            </a:r>
            <a:r>
              <a:rPr lang="ja-JP" altLang="en-US" sz="4400" b="1">
                <a:effectLst>
                  <a:outerShdw blurRad="38100" dist="38100" dir="2700000" algn="tl">
                    <a:srgbClr val="FFFFFF"/>
                  </a:outerShdw>
                </a:effectLst>
              </a:rPr>
              <a:t>を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build="p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5F4BA746-75C3-4C00-BAD3-0B25994053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ja-JP" altLang="en-US" sz="54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人身を～</a:t>
            </a:r>
            <a:r>
              <a:rPr lang="ja-JP" altLang="en-US" sz="5400" dirty="0" err="1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あ</a:t>
            </a:r>
            <a:r>
              <a:rPr lang="ja-JP" altLang="en-US" sz="54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ひがたき仏法</a:t>
            </a:r>
            <a:endParaRPr lang="ja-JP" altLang="en-US" sz="5400" dirty="0">
              <a:solidFill>
                <a:srgbClr val="3333CC"/>
              </a:solidFill>
            </a:endParaRPr>
          </a:p>
        </p:txBody>
      </p:sp>
      <p:sp>
        <p:nvSpPr>
          <p:cNvPr id="3" name="AutoShape 17">
            <a:extLst>
              <a:ext uri="{FF2B5EF4-FFF2-40B4-BE49-F238E27FC236}">
                <a16:creationId xmlns:a16="http://schemas.microsoft.com/office/drawing/2014/main" id="{929FA989-A120-4F88-AFC9-F5AE75E49C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95288" y="1773238"/>
            <a:ext cx="3622675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人間</a:t>
            </a:r>
            <a:r>
              <a:rPr lang="ja-JP" altLang="en-US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に生まれ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正法</a:t>
            </a:r>
            <a:r>
              <a:rPr lang="ja-JP" altLang="en-US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を聞く</a:t>
            </a:r>
          </a:p>
        </p:txBody>
      </p:sp>
      <p:sp>
        <p:nvSpPr>
          <p:cNvPr id="4" name="AutoShape 17">
            <a:extLst>
              <a:ext uri="{FF2B5EF4-FFF2-40B4-BE49-F238E27FC236}">
                <a16:creationId xmlns:a16="http://schemas.microsoft.com/office/drawing/2014/main" id="{ECD10B47-3022-4EE0-A133-F30B1AB35E2D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83163" y="1773238"/>
            <a:ext cx="3621087" cy="158432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三千年</a:t>
            </a:r>
            <a:r>
              <a:rPr lang="ja-JP" altLang="en-US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に一度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3333CC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開花・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優曇華</a:t>
            </a:r>
          </a:p>
        </p:txBody>
      </p:sp>
      <p:sp>
        <p:nvSpPr>
          <p:cNvPr id="5" name="AutoShape 26">
            <a:extLst>
              <a:ext uri="{FF2B5EF4-FFF2-40B4-BE49-F238E27FC236}">
                <a16:creationId xmlns:a16="http://schemas.microsoft.com/office/drawing/2014/main" id="{32A645CF-40FD-43A7-AD98-CB12A65CDB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4663" y="2065338"/>
            <a:ext cx="533400" cy="9318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6" name="AutoShape 7">
            <a:extLst>
              <a:ext uri="{FF2B5EF4-FFF2-40B4-BE49-F238E27FC236}">
                <a16:creationId xmlns:a16="http://schemas.microsoft.com/office/drawing/2014/main" id="{C0DD5011-E26A-4A4C-B26B-3545549A78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8888" y="4005263"/>
            <a:ext cx="6359525" cy="1944687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・優曇華のように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困難な事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・一眼の亀が栴檀の浮木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に会うような</a:t>
            </a: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幸運な事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14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 autoUpdateAnimBg="0"/>
      <p:bldP spid="4" grpId="0" animBg="1" autoUpdateAnimBg="0"/>
      <p:bldP spid="5" grpId="0" animBg="1"/>
      <p:bldP spid="6" grpId="0" build="p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タイトル 1">
            <a:extLst>
              <a:ext uri="{FF2B5EF4-FFF2-40B4-BE49-F238E27FC236}">
                <a16:creationId xmlns:a16="http://schemas.microsoft.com/office/drawing/2014/main" id="{C5701050-E950-41F7-A285-028A600696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rgbClr val="3333CC"/>
                </a:solidFill>
              </a:rPr>
              <a:t>題目の行者となれり</a:t>
            </a: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B414AAA8-AC1D-48DD-B75F-45BE9991C43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3832225"/>
            <a:ext cx="7777163" cy="24669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会い難き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仏法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に会い、さらに</a:t>
            </a:r>
          </a:p>
          <a:p>
            <a:pPr eaLnBrk="1" hangingPunct="1">
              <a:defRPr/>
            </a:pP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南無妙法蓮華経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を唱え弘通</a:t>
            </a:r>
          </a:p>
          <a:p>
            <a:pPr eaLnBrk="1" hangingPunct="1">
              <a:defRPr/>
            </a:pP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題目の行者</a:t>
            </a:r>
            <a:r>
              <a:rPr lang="ja-JP" altLang="en-US" sz="48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」となった</a:t>
            </a:r>
            <a:endParaRPr lang="ja-JP" altLang="en-US" sz="48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B1787C64-457C-4A93-88A9-9AC458025E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713" y="1773238"/>
            <a:ext cx="3743325" cy="14398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法華経の題目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</a:t>
            </a:r>
            <a:endParaRPr lang="ja-JP" altLang="en-US" sz="40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000" b="1" dirty="0" err="1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あひ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たてまつる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CBD0D3EC-0CD3-4A07-94A3-F335CC164DD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7788" y="1782763"/>
            <a:ext cx="3302000" cy="14398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題目の行者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なれり</a:t>
            </a:r>
          </a:p>
        </p:txBody>
      </p:sp>
      <p:sp>
        <p:nvSpPr>
          <p:cNvPr id="6" name="AutoShape 26">
            <a:extLst>
              <a:ext uri="{FF2B5EF4-FFF2-40B4-BE49-F238E27FC236}">
                <a16:creationId xmlns:a16="http://schemas.microsoft.com/office/drawing/2014/main" id="{F1EBC152-A181-4D9B-BD21-E5C0687E74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8013" y="2036763"/>
            <a:ext cx="533400" cy="9318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 autoUpdateAnimBg="0"/>
      <p:bldP spid="4" grpId="0" build="p" animBg="1" autoUpdateAnimBg="0"/>
      <p:bldP spid="5" grpId="0" build="p" animBg="1" autoUpdateAnimBg="0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タイトル 1">
            <a:extLst>
              <a:ext uri="{FF2B5EF4-FFF2-40B4-BE49-F238E27FC236}">
                <a16:creationId xmlns:a16="http://schemas.microsoft.com/office/drawing/2014/main" id="{076AB021-F68B-4DE6-BF58-A64EE9B5AF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z="5400">
                <a:solidFill>
                  <a:srgbClr val="3333CC"/>
                </a:solidFill>
              </a:rPr>
              <a:t>大福運と使命の人</a:t>
            </a:r>
          </a:p>
        </p:txBody>
      </p:sp>
      <p:sp>
        <p:nvSpPr>
          <p:cNvPr id="3" name="AutoShape 7">
            <a:extLst>
              <a:ext uri="{FF2B5EF4-FFF2-40B4-BE49-F238E27FC236}">
                <a16:creationId xmlns:a16="http://schemas.microsoft.com/office/drawing/2014/main" id="{DA980CAA-552D-449C-8FD6-58535D0CCB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96925" y="3832225"/>
            <a:ext cx="7777163" cy="2466975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・福運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の偉大さを確信せよ</a:t>
            </a:r>
          </a:p>
          <a:p>
            <a:pPr eaLnBrk="1" hangingPunct="1"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・深き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宿縁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と最高の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使命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を</a:t>
            </a:r>
          </a:p>
          <a:p>
            <a:pPr eaLnBrk="1" hangingPunct="1">
              <a:defRPr/>
            </a:pP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・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広布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に生きる</a:t>
            </a:r>
            <a:r>
              <a:rPr lang="ja-JP" altLang="en-US" sz="4800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800" dirty="0"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の人生を</a:t>
            </a:r>
          </a:p>
        </p:txBody>
      </p:sp>
      <p:sp>
        <p:nvSpPr>
          <p:cNvPr id="4" name="AutoShape 7">
            <a:extLst>
              <a:ext uri="{FF2B5EF4-FFF2-40B4-BE49-F238E27FC236}">
                <a16:creationId xmlns:a16="http://schemas.microsoft.com/office/drawing/2014/main" id="{C2695AFB-6CA4-4AD2-826A-134C1816041C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0825" y="1700213"/>
            <a:ext cx="3986213" cy="1439862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まことにまことに</a:t>
            </a:r>
            <a:endParaRPr lang="ja-JP" altLang="en-US" sz="40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諸仏を供養する者</a:t>
            </a:r>
          </a:p>
        </p:txBody>
      </p:sp>
      <p:sp>
        <p:nvSpPr>
          <p:cNvPr id="5" name="AutoShape 7">
            <a:extLst>
              <a:ext uri="{FF2B5EF4-FFF2-40B4-BE49-F238E27FC236}">
                <a16:creationId xmlns:a16="http://schemas.microsoft.com/office/drawing/2014/main" id="{F9EFABB2-0ECD-4910-89B7-F48A116D2A25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53025" y="1417638"/>
            <a:ext cx="3522663" cy="2082800"/>
          </a:xfrm>
          <a:prstGeom prst="roundRect">
            <a:avLst>
              <a:gd name="adj" fmla="val 16667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諸仏を供養した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大福運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により</a:t>
            </a:r>
          </a:p>
          <a:p>
            <a:pPr algn="ctr" eaLnBrk="1" hangingPunct="1">
              <a:defRPr/>
            </a:pPr>
            <a:r>
              <a:rPr lang="ja-JP" altLang="en-US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題目</a:t>
            </a:r>
            <a:r>
              <a:rPr lang="ja-JP" altLang="en-US" sz="40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に巡り会う</a:t>
            </a:r>
          </a:p>
        </p:txBody>
      </p:sp>
      <p:sp>
        <p:nvSpPr>
          <p:cNvPr id="6" name="AutoShape 26">
            <a:extLst>
              <a:ext uri="{FF2B5EF4-FFF2-40B4-BE49-F238E27FC236}">
                <a16:creationId xmlns:a16="http://schemas.microsoft.com/office/drawing/2014/main" id="{186645FC-DA6C-4A2A-BF4C-A1654E3C865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27538" y="1989138"/>
            <a:ext cx="533400" cy="931862"/>
          </a:xfrm>
          <a:prstGeom prst="rightArrow">
            <a:avLst>
              <a:gd name="adj1" fmla="val 50000"/>
              <a:gd name="adj2" fmla="val 2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defRPr/>
            </a:pPr>
            <a:endParaRPr lang="ja-JP" altLang="en-US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>
                                      <p:cBhvr>
                                        <p:cTn id="2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44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0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56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68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7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 autoUpdateAnimBg="0"/>
      <p:bldP spid="4" grpId="0" build="p" animBg="1" autoUpdateAnimBg="0"/>
      <p:bldP spid="5" grpId="0" build="p" animBg="1" autoUpdateAnimBg="0"/>
      <p:bldP spid="6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>
            <a:extLst>
              <a:ext uri="{FF2B5EF4-FFF2-40B4-BE49-F238E27FC236}">
                <a16:creationId xmlns:a16="http://schemas.microsoft.com/office/drawing/2014/main" id="{D1E1DBAD-3C6D-45F9-A6C6-4B02267029F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868362"/>
          </a:xfrm>
          <a:extLst>
            <a:ext uri="{909E8E84-426E-40DD-AFC4-6F175D3DCCD1}">
              <a14:hiddenFill xmlns:a14="http://schemas.microsoft.com/office/drawing/2010/main">
                <a:solidFill>
                  <a:srgbClr val="FFFFCC"/>
                </a:solidFill>
              </a14:hiddenFill>
            </a:ext>
          </a:extLst>
        </p:spPr>
        <p:txBody>
          <a:bodyPr/>
          <a:lstStyle/>
          <a:p>
            <a:pPr eaLnBrk="1" hangingPunct="1">
              <a:defRPr/>
            </a:pPr>
            <a:r>
              <a:rPr lang="ja-JP" altLang="en-US" sz="6000" dirty="0">
                <a:solidFill>
                  <a:srgbClr val="3333CC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指導から</a:t>
            </a:r>
          </a:p>
        </p:txBody>
      </p:sp>
      <p:sp>
        <p:nvSpPr>
          <p:cNvPr id="7172" name="AutoShape 4">
            <a:extLst>
              <a:ext uri="{FF2B5EF4-FFF2-40B4-BE49-F238E27FC236}">
                <a16:creationId xmlns:a16="http://schemas.microsoft.com/office/drawing/2014/main" id="{023ED309-6138-431E-B532-5A152C75CA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38200" y="5065713"/>
            <a:ext cx="7543800" cy="1387475"/>
          </a:xfrm>
          <a:prstGeom prst="roundRect">
            <a:avLst>
              <a:gd name="adj" fmla="val 16667"/>
            </a:avLst>
          </a:prstGeom>
          <a:solidFill>
            <a:srgbClr val="FFFF66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ea typeface="ＭＳ Ｐゴシック" panose="020B0600070205080204" pitchFamily="50" charset="-128"/>
              </a:rPr>
              <a:t>福運</a:t>
            </a: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に感謝し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報恩</a:t>
            </a: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と</a:t>
            </a:r>
          </a:p>
          <a:p>
            <a:pPr algn="ctr" eaLnBrk="1" hangingPunct="1"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勝利</a:t>
            </a:r>
            <a:r>
              <a:rPr lang="ja-JP" altLang="en-US" sz="4400" b="1" dirty="0">
                <a:solidFill>
                  <a:schemeClr val="tx2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の人生を飾りゆけ</a:t>
            </a:r>
          </a:p>
        </p:txBody>
      </p:sp>
      <p:sp>
        <p:nvSpPr>
          <p:cNvPr id="7174" name="AutoShape 6">
            <a:extLst>
              <a:ext uri="{FF2B5EF4-FFF2-40B4-BE49-F238E27FC236}">
                <a16:creationId xmlns:a16="http://schemas.microsoft.com/office/drawing/2014/main" id="{771EA7F4-971B-44D9-9C16-6C5CFF5E27F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3850" y="1295400"/>
            <a:ext cx="8362950" cy="3502025"/>
          </a:xfrm>
          <a:prstGeom prst="roundRect">
            <a:avLst>
              <a:gd name="adj" fmla="val 11324"/>
            </a:avLst>
          </a:prstGeom>
          <a:solidFill>
            <a:srgbClr val="FFFFCC"/>
          </a:solidFill>
          <a:ln w="9525">
            <a:solidFill>
              <a:schemeClr val="tx1"/>
            </a:solidFill>
            <a:round/>
            <a:headEnd/>
            <a:tailEnd/>
          </a:ln>
          <a:effectLst>
            <a:outerShdw dist="107763" dir="2700000" algn="ctr" rotWithShape="0">
              <a:schemeClr val="bg2"/>
            </a:outerShdw>
          </a:effectLst>
        </p:spPr>
        <p:txBody>
          <a:bodyPr wrap="none" anchor="ctr"/>
          <a:lstStyle/>
          <a:p>
            <a:pPr eaLnBrk="1" hangingPunct="1">
              <a:buFontTx/>
              <a:buChar char="•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最高の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生命の法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を持つ人こそ、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最高の人生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を送ることができる。</a:t>
            </a:r>
            <a:endParaRPr lang="ja-JP" altLang="en-US" sz="4400" b="1" dirty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尊い人生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を空しく過ごし、悔いを</a:t>
            </a:r>
          </a:p>
          <a:p>
            <a:pPr eaLnBrk="1" hangingPunct="1"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　残してはならない。</a:t>
            </a:r>
            <a:endParaRPr lang="ja-JP" altLang="en-US" sz="4400" b="1" dirty="0"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  <a:p>
            <a:pPr eaLnBrk="1" hangingPunct="1">
              <a:buFontTx/>
              <a:buChar char="•"/>
              <a:defRPr/>
            </a:pP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決意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」を即「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行動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」として</a:t>
            </a:r>
            <a:r>
              <a:rPr lang="ja-JP" altLang="en-US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勝ち</a:t>
            </a:r>
            <a:r>
              <a:rPr lang="ja-JP" altLang="en-US" sz="4400" b="1" dirty="0">
                <a:effectLst>
                  <a:outerShdw blurRad="38100" dist="38100" dir="2700000" algn="tl">
                    <a:srgbClr val="FFFFFF"/>
                  </a:outerShdw>
                </a:effectLst>
                <a:ea typeface="ＭＳ Ｐゴシック" panose="020B0600070205080204" pitchFamily="50" charset="-128"/>
              </a:rPr>
              <a:t>ゆけ</a:t>
            </a:r>
            <a:endParaRPr lang="ja-JP" altLang="en-US" sz="4400" b="1" dirty="0">
              <a:solidFill>
                <a:srgbClr val="FF6600"/>
              </a:solidFill>
              <a:effectLst>
                <a:outerShdw blurRad="38100" dist="38100" dir="2700000" algn="tl">
                  <a:srgbClr val="000000"/>
                </a:outerShdw>
              </a:effectLst>
              <a:ea typeface="ＭＳ Ｐゴシック" panose="020B0600070205080204" pitchFamily="50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8" dur="500"/>
                                        <p:tgtEl>
                                          <p:spTgt spid="717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14" dur="500"/>
                                        <p:tgtEl>
                                          <p:spTgt spid="717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717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26" dur="500"/>
                                        <p:tgtEl>
                                          <p:spTgt spid="717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2" dur="500"/>
                                        <p:tgtEl>
                                          <p:spTgt spid="717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*1.125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up)">
                                      <p:cBhvr>
                                        <p:cTn id="38" dur="500"/>
                                        <p:tgtEl>
                                          <p:spTgt spid="717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3" presetClass="entr" presetSubtype="27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2/3*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 autoUpdateAnimBg="0"/>
      <p:bldP spid="7174" grpId="0" build="p" animBg="1" autoUpdateAnimBg="0"/>
    </p:bldLst>
  </p:timing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Arial" panose="020B0604020202020204" pitchFamily="34" charset="0"/>
            <a:ea typeface="ＭＳ Ｐゴシック" panose="020B0600070205080204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3514</TotalTime>
  <Words>162</Words>
  <Application>Microsoft Office PowerPoint</Application>
  <PresentationFormat>画面に合わせる (4:3)</PresentationFormat>
  <Paragraphs>42</Paragraphs>
  <Slides>7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7</vt:i4>
      </vt:variant>
    </vt:vector>
  </HeadingPairs>
  <TitlesOfParts>
    <vt:vector size="8" baseType="lpstr">
      <vt:lpstr>標準デザイン</vt:lpstr>
      <vt:lpstr>PowerPoint プレゼンテーション</vt:lpstr>
      <vt:lpstr>寂日房御書</vt:lpstr>
      <vt:lpstr>背景と大意</vt:lpstr>
      <vt:lpstr>人身を～あひがたき仏法</vt:lpstr>
      <vt:lpstr>題目の行者となれり</vt:lpstr>
      <vt:lpstr>大福運と使命の人</vt:lpstr>
      <vt:lpstr>指導から</vt:lpstr>
    </vt:vector>
  </TitlesOfParts>
  <Company>Toba－ｃｍｔ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student</dc:creator>
  <cp:lastModifiedBy>ohishi</cp:lastModifiedBy>
  <cp:revision>241</cp:revision>
  <dcterms:created xsi:type="dcterms:W3CDTF">2007-05-28T23:48:16Z</dcterms:created>
  <dcterms:modified xsi:type="dcterms:W3CDTF">2021-11-03T11:28:57Z</dcterms:modified>
</cp:coreProperties>
</file>