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69" r:id="rId4"/>
    <p:sldId id="268" r:id="rId5"/>
    <p:sldId id="267" r:id="rId6"/>
    <p:sldId id="260" r:id="rId7"/>
    <p:sldId id="270" r:id="rId8"/>
    <p:sldId id="264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3419"/>
    <a:srgbClr val="CCECFF"/>
    <a:srgbClr val="009900"/>
    <a:srgbClr val="00CC00"/>
    <a:srgbClr val="99FFCC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8D55AF-EFDD-4B94-96B2-FA6F8F9ED5C7}" v="23" dt="2021-05-07T04:55:17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E8D55AF-EFDD-4B94-96B2-FA6F8F9ED5C7}"/>
    <pc:docChg chg="modSld">
      <pc:chgData name="大石 哲男" userId="0fd18d6aeeef4450" providerId="Windows Live" clId="Web-{7E8D55AF-EFDD-4B94-96B2-FA6F8F9ED5C7}" dt="2021-05-07T04:55:17.278" v="20" actId="20577"/>
      <pc:docMkLst>
        <pc:docMk/>
      </pc:docMkLst>
      <pc:sldChg chg="modSp">
        <pc:chgData name="大石 哲男" userId="0fd18d6aeeef4450" providerId="Windows Live" clId="Web-{7E8D55AF-EFDD-4B94-96B2-FA6F8F9ED5C7}" dt="2021-05-07T04:55:17.278" v="20" actId="20577"/>
        <pc:sldMkLst>
          <pc:docMk/>
          <pc:sldMk cId="0" sldId="256"/>
        </pc:sldMkLst>
        <pc:spChg chg="mod">
          <ac:chgData name="大石 哲男" userId="0fd18d6aeeef4450" providerId="Windows Live" clId="Web-{7E8D55AF-EFDD-4B94-96B2-FA6F8F9ED5C7}" dt="2021-05-07T04:55:17.278" v="20" actId="20577"/>
          <ac:spMkLst>
            <pc:docMk/>
            <pc:sldMk cId="0" sldId="256"/>
            <ac:spMk id="2051" creationId="{C27665B6-382F-4874-A438-179D9C391B9D}"/>
          </ac:spMkLst>
        </pc:spChg>
        <pc:spChg chg="mod">
          <ac:chgData name="大石 哲男" userId="0fd18d6aeeef4450" providerId="Windows Live" clId="Web-{7E8D55AF-EFDD-4B94-96B2-FA6F8F9ED5C7}" dt="2021-05-07T04:55:06.324" v="15" actId="14100"/>
          <ac:spMkLst>
            <pc:docMk/>
            <pc:sldMk cId="0" sldId="256"/>
            <ac:spMk id="2052" creationId="{0B022588-202C-4539-B881-00E59B0157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>
            <a:extLst>
              <a:ext uri="{FF2B5EF4-FFF2-40B4-BE49-F238E27FC236}">
                <a16:creationId xmlns:a16="http://schemas.microsoft.com/office/drawing/2014/main" xmlns="" id="{D406170B-9676-4876-AE09-62BAA6EF1D4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1027">
              <a:extLst>
                <a:ext uri="{FF2B5EF4-FFF2-40B4-BE49-F238E27FC236}">
                  <a16:creationId xmlns:a16="http://schemas.microsoft.com/office/drawing/2014/main" xmlns="" id="{B1AA4CD3-B5F1-4E05-B3A5-9E0EF1FCFD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1028">
                <a:extLst>
                  <a:ext uri="{FF2B5EF4-FFF2-40B4-BE49-F238E27FC236}">
                    <a16:creationId xmlns:a16="http://schemas.microsoft.com/office/drawing/2014/main" xmlns="" id="{CF7F2647-C005-4446-BEF4-235F8627C4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3" name="Rectangle 1029">
                <a:extLst>
                  <a:ext uri="{FF2B5EF4-FFF2-40B4-BE49-F238E27FC236}">
                    <a16:creationId xmlns:a16="http://schemas.microsoft.com/office/drawing/2014/main" xmlns="" id="{AAB43945-C4DF-4141-AA25-B706A1C43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6" name="Group 1030">
              <a:extLst>
                <a:ext uri="{FF2B5EF4-FFF2-40B4-BE49-F238E27FC236}">
                  <a16:creationId xmlns:a16="http://schemas.microsoft.com/office/drawing/2014/main" xmlns="" id="{526E34B1-30A7-4E57-96B8-AC5113B4F6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1031">
                <a:extLst>
                  <a:ext uri="{FF2B5EF4-FFF2-40B4-BE49-F238E27FC236}">
                    <a16:creationId xmlns:a16="http://schemas.microsoft.com/office/drawing/2014/main" xmlns="" id="{318ADA72-4B5F-46BB-8BD3-4B5D6D853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1" name="Rectangle 1032">
                <a:extLst>
                  <a:ext uri="{FF2B5EF4-FFF2-40B4-BE49-F238E27FC236}">
                    <a16:creationId xmlns:a16="http://schemas.microsoft.com/office/drawing/2014/main" xmlns="" id="{586B7025-4183-49B0-A92D-C22946053E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sp>
          <p:nvSpPr>
            <p:cNvPr id="7" name="Rectangle 1033">
              <a:extLst>
                <a:ext uri="{FF2B5EF4-FFF2-40B4-BE49-F238E27FC236}">
                  <a16:creationId xmlns:a16="http://schemas.microsoft.com/office/drawing/2014/main" xmlns="" id="{CFEB6C9C-ED8E-43D5-AB32-5DA926E25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8" name="Rectangle 1034">
              <a:extLst>
                <a:ext uri="{FF2B5EF4-FFF2-40B4-BE49-F238E27FC236}">
                  <a16:creationId xmlns:a16="http://schemas.microsoft.com/office/drawing/2014/main" xmlns="" id="{676AA3DC-A6BB-49E5-8FFD-9F4B37B62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9" name="Rectangle 1035">
              <a:extLst>
                <a:ext uri="{FF2B5EF4-FFF2-40B4-BE49-F238E27FC236}">
                  <a16:creationId xmlns:a16="http://schemas.microsoft.com/office/drawing/2014/main" xmlns="" id="{CF30A466-3EB9-42F6-8C02-03A60B7A090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15372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5373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4" name="Rectangle 1038">
            <a:extLst>
              <a:ext uri="{FF2B5EF4-FFF2-40B4-BE49-F238E27FC236}">
                <a16:creationId xmlns:a16="http://schemas.microsoft.com/office/drawing/2014/main" xmlns="" id="{8A9CA62C-FC74-4507-BD62-745D60A7C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1039">
            <a:extLst>
              <a:ext uri="{FF2B5EF4-FFF2-40B4-BE49-F238E27FC236}">
                <a16:creationId xmlns:a16="http://schemas.microsoft.com/office/drawing/2014/main" xmlns="" id="{F177B490-7313-42C4-83C8-56787DABF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" name="Rectangle 1040">
            <a:extLst>
              <a:ext uri="{FF2B5EF4-FFF2-40B4-BE49-F238E27FC236}">
                <a16:creationId xmlns:a16="http://schemas.microsoft.com/office/drawing/2014/main" xmlns="" id="{45D29A0C-CBC5-4445-A8AB-7003CE226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42C5E6C-97DA-4040-BCFA-6A27DB689F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002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9591CAF9-A7EA-4D5A-8A4C-25E09A05B0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67762F7D-7B1D-4AF2-B060-79C2B3E3F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21889FC8-4DB0-4F44-864D-D0919A50B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15784-E6E1-41A0-97E9-C2A52BF2A6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785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52625" cy="56753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43000" y="457200"/>
            <a:ext cx="5707063" cy="56753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09F673EF-E084-4F7D-BC83-F57C3B3DA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732A4E1B-B454-4768-8BB0-EA2F7F7E34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2E326521-73D2-4C5E-83A6-5AAF5C743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EC172-B6EC-4211-9F2F-F2FF1E0068C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32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06719B15-7F9E-400E-BC41-7F496E78F3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CDE5C2CF-75EE-440D-ABD6-4B9AE25E41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E5AC19CE-D2D0-43A1-AF96-6C6187EE8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A7EAA-73C2-41AF-8133-FE994BD945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767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D2C5F8AC-693D-4CBA-A308-4BD1D5728A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DE9F9160-025B-4F9C-AF34-19A2D1483F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9B721A07-E20E-4FF6-B96F-4E6A258F8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54FC06-5BD6-4993-BB6E-99DE032A91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13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8800ADCD-6FA5-4D8B-AC01-0E4E0754C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FDDDAEA3-E3C6-4247-B841-05AAB72AF0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0BA956EF-8A08-4CAC-BBE5-F3197FFD8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08033-90C5-4368-9A93-CCEC5B7895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46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1190A1A4-0CC7-4DDD-A9F8-95DCBB903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xmlns="" id="{5547DA93-904A-4A6D-9F42-F692C9E37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xmlns="" id="{7E37BD3E-377D-4BEC-8871-EC44393D4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5E37F2-63D9-48A1-AF75-DA8E302370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087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xmlns="" id="{D5B0DDF0-224C-4FE2-813F-3E7E319589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xmlns="" id="{5CE7B386-AEA6-496F-9A94-95FF2D2F12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AE0B02A4-783B-4B24-BAFA-03139E72FB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8664B-0332-425C-B2C3-3B8E77FCDA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2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xmlns="" id="{71C3E7B3-8005-47C7-8341-F5766D0BE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xmlns="" id="{C6E2DE7E-B592-4024-895A-87C1D4F6C2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29E8A4FB-4EA7-4C5E-A0BE-AA678714B7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BB4F7-0342-46C3-AB46-EBB5C9E2FA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198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BACB56FB-6B33-41B5-8A41-8FA72DCCD2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AC4A92F9-D88C-46A1-9971-4358508CA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24CC51A8-41DA-4BFC-88E0-F5DD4F19CE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A05486-0274-4F23-B56A-CFF2DC5C05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702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6832E472-D242-4C17-8C0A-2F7D874FD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7581BA19-BEF2-4CD4-A700-892E0D0459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BCDC9203-DD22-48D7-A965-E9D623B9E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6AEBD1-24EB-4D9E-B828-1AF2C9E169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951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FFF3B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0FB65A21-6419-4F27-B254-891684B796F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4419B0F8-E392-450B-85E2-35AF428AB66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2AF34FDB-974C-4BDC-851B-7BB1ACEC77F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3C1C0C4-4E23-43EF-A35B-D6347C0B674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4D60B5C-84CA-43E2-931E-10D90EAB13E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9FC25669-C5A2-4563-B2D5-7609D45A855E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xmlns="" id="{43D8B2A5-8DE5-41DD-9F7D-857A18BE5A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7200" y="13716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BC5DD8CD-6C32-40C4-9996-6C85CA0CD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457200"/>
            <a:ext cx="77930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xmlns="" id="{7AA45556-3D19-4F2E-977A-61F923058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xmlns="" id="{B16D4F28-FFDB-46B6-8AEB-26BAB2DAC1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xmlns="" id="{73A1296B-6B71-4F8D-9EBD-7D125C271F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xmlns="" id="{F9C2FB2C-F086-4E98-90BE-D14D0B1F45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1CD9F12-4706-4BA3-9E00-307C57C162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07CB9B0A-B555-4BA1-BEBE-24917E59E2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algn="ctr" eaLnBrk="1" hangingPunct="1"/>
            <a:r>
              <a:rPr lang="ja-JP" altLang="en-US" sz="6600"/>
              <a:t>立正安国論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C27665B6-382F-4874-A438-179D9C391B9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xmlns="" id="{0B022588-202C-4539-B881-00E59B015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64630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５月度座談会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A683FC42-D5AB-4174-8867-62441A35A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333375"/>
            <a:ext cx="4513263" cy="8143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E9FD039-08FC-40C6-A66F-79C04DE4F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134350" cy="504031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文応元年　　</a:t>
            </a:r>
            <a:r>
              <a:rPr lang="en-US" altLang="ja-JP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39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才御作　於鎌倉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幕府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：北条時頼に提出　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国家諌暁</a:t>
            </a:r>
            <a:endParaRPr lang="en-US" altLang="ja-JP" sz="4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一人一人</a:t>
            </a:r>
            <a:r>
              <a:rPr lang="ja-JP" altLang="en-US" sz="4000" b="1" dirty="0"/>
              <a:t>が本書の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精神</a:t>
            </a:r>
            <a:r>
              <a:rPr lang="ja-JP" altLang="en-US" sz="4000" b="1" dirty="0"/>
              <a:t>に立て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正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立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て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国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安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んずる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十問九答の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問答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形式　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災難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の根源は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謗法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にあり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客は謗法を捨て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に帰依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476DC190-3977-4D3D-B21E-1ED22A24E5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1628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5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立正安国論</a:t>
            </a:r>
          </a:p>
        </p:txBody>
      </p:sp>
      <p:sp>
        <p:nvSpPr>
          <p:cNvPr id="19459" name="AutoShape 3">
            <a:extLst>
              <a:ext uri="{FF2B5EF4-FFF2-40B4-BE49-F238E27FC236}">
                <a16:creationId xmlns:a16="http://schemas.microsoft.com/office/drawing/2014/main" xmlns="" id="{83F985DF-0113-4207-BCD5-6B1B11B98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0"/>
            <a:ext cx="8305800" cy="2362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戸田先生は焼け野原に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一人立つ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池田先生は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世界の平和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に行動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現実社会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の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苦悩解決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が使命</a:t>
            </a:r>
          </a:p>
        </p:txBody>
      </p:sp>
      <p:sp>
        <p:nvSpPr>
          <p:cNvPr id="19460" name="AutoShape 4">
            <a:extLst>
              <a:ext uri="{FF2B5EF4-FFF2-40B4-BE49-F238E27FC236}">
                <a16:creationId xmlns:a16="http://schemas.microsoft.com/office/drawing/2014/main" xmlns="" id="{1C3C9932-2E7F-45F4-BCE0-D0F1F8544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6705600" cy="914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立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て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安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んずる書</a:t>
            </a:r>
          </a:p>
        </p:txBody>
      </p:sp>
      <p:sp>
        <p:nvSpPr>
          <p:cNvPr id="19463" name="AutoShape 7">
            <a:extLst>
              <a:ext uri="{FF2B5EF4-FFF2-40B4-BE49-F238E27FC236}">
                <a16:creationId xmlns:a16="http://schemas.microsoft.com/office/drawing/2014/main" xmlns="" id="{38A1AE8B-0DF2-4595-BFB9-C6AFE0A30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667000"/>
            <a:ext cx="7696200" cy="838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学会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の使命は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立正安国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nimBg="1" autoUpdateAnimBg="0"/>
      <p:bldP spid="19460" grpId="0" animBg="1" autoUpdateAnimBg="0"/>
      <p:bldP spid="1946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2D2EF748-EBC0-4138-A9C6-2EDA6F955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93038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現代の乱れ</a:t>
            </a:r>
          </a:p>
        </p:txBody>
      </p:sp>
      <p:sp>
        <p:nvSpPr>
          <p:cNvPr id="18435" name="AutoShape 3">
            <a:extLst>
              <a:ext uri="{FF2B5EF4-FFF2-40B4-BE49-F238E27FC236}">
                <a16:creationId xmlns:a16="http://schemas.microsoft.com/office/drawing/2014/main" xmlns="" id="{AFED37F1-DD25-4394-AB7D-8E0A86331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4000"/>
            <a:ext cx="31242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思想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の乱れ</a:t>
            </a:r>
          </a:p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生命の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魔</a:t>
            </a:r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xmlns="" id="{8FD3D059-E0AD-48A0-9B3B-B2B9836DA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828800"/>
            <a:ext cx="609600" cy="1066800"/>
          </a:xfrm>
          <a:prstGeom prst="rightArrow">
            <a:avLst>
              <a:gd name="adj1" fmla="val 50000"/>
              <a:gd name="adj2" fmla="val 4270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xmlns="" id="{C14CF7AB-713F-4BC5-8617-7B459FEBC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524000"/>
            <a:ext cx="29718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貧・瞋・癡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三毒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強情</a:t>
            </a:r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xmlns="" id="{29FE7AAC-A006-4165-9E1E-0402198AE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57563"/>
            <a:ext cx="6248400" cy="838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三毒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強情の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世間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となる</a:t>
            </a:r>
          </a:p>
        </p:txBody>
      </p:sp>
      <p:sp>
        <p:nvSpPr>
          <p:cNvPr id="18439" name="AutoShape 7">
            <a:extLst>
              <a:ext uri="{FF2B5EF4-FFF2-40B4-BE49-F238E27FC236}">
                <a16:creationId xmlns:a16="http://schemas.microsoft.com/office/drawing/2014/main" xmlns="" id="{EB479269-EC40-475C-9AC9-8BE82B841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437063"/>
            <a:ext cx="4789487" cy="2057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犯罪多発・凶悪化</a:t>
            </a:r>
          </a:p>
          <a:p>
            <a:pPr algn="ctr" eaLnBrk="1" hangingPunct="1">
              <a:defRPr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社会悪・自殺・貧困</a:t>
            </a:r>
            <a:endParaRPr lang="en-US" altLang="ja-JP" sz="4400" dirty="0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自国第一主義</a:t>
            </a:r>
          </a:p>
        </p:txBody>
      </p:sp>
      <p:sp>
        <p:nvSpPr>
          <p:cNvPr id="18440" name="AutoShape 8">
            <a:extLst>
              <a:ext uri="{FF2B5EF4-FFF2-40B4-BE49-F238E27FC236}">
                <a16:creationId xmlns:a16="http://schemas.microsoft.com/office/drawing/2014/main" xmlns="" id="{1EC3B665-14FB-4AF7-822B-28AFCB242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457200" cy="1066800"/>
          </a:xfrm>
          <a:prstGeom prst="leftArrow">
            <a:avLst>
              <a:gd name="adj1" fmla="val 63694"/>
              <a:gd name="adj2" fmla="val 4970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8441" name="AutoShape 9">
            <a:extLst>
              <a:ext uri="{FF2B5EF4-FFF2-40B4-BE49-F238E27FC236}">
                <a16:creationId xmlns:a16="http://schemas.microsoft.com/office/drawing/2014/main" xmlns="" id="{82467369-5709-423F-B92A-CC3A4235E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24400"/>
            <a:ext cx="25908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真の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原因</a:t>
            </a:r>
          </a:p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鬼神乱る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  <p:bldP spid="18437" grpId="0" animBg="1"/>
      <p:bldP spid="18438" grpId="0" animBg="1"/>
      <p:bldP spid="18439" grpId="0" animBg="1"/>
      <p:bldP spid="18440" grpId="0" animBg="1"/>
      <p:bldP spid="184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9AE06924-D6AD-4F5E-8DAD-5DC3EB016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93038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5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薬師経の二難</a:t>
            </a:r>
          </a:p>
        </p:txBody>
      </p:sp>
      <p:sp>
        <p:nvSpPr>
          <p:cNvPr id="17412" name="AutoShape 4">
            <a:extLst>
              <a:ext uri="{FF2B5EF4-FFF2-40B4-BE49-F238E27FC236}">
                <a16:creationId xmlns:a16="http://schemas.microsoft.com/office/drawing/2014/main" xmlns="" id="{84A50FEC-C8D4-4277-84D5-9D4EAF8C0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4191000" cy="762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二難なお残れり</a:t>
            </a:r>
          </a:p>
        </p:txBody>
      </p:sp>
      <p:sp>
        <p:nvSpPr>
          <p:cNvPr id="17413" name="AutoShape 5">
            <a:extLst>
              <a:ext uri="{FF2B5EF4-FFF2-40B4-BE49-F238E27FC236}">
                <a16:creationId xmlns:a16="http://schemas.microsoft.com/office/drawing/2014/main" xmlns="" id="{2DF02C25-3848-48EE-BCFC-3AFD7CDC1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35814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他国侵逼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の難</a:t>
            </a:r>
          </a:p>
          <a:p>
            <a:pPr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自界叛逆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の難</a:t>
            </a: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AFA7D5AD-75A9-4801-99A3-BEE662D8D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286000"/>
            <a:ext cx="35052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他国から侵略</a:t>
            </a:r>
          </a:p>
          <a:p>
            <a:pPr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国内の反乱</a:t>
            </a: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xmlns="" id="{F4B4B86F-AFC7-45DF-B7C7-34C8A28A5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95800"/>
            <a:ext cx="61722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戦乱による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民衆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の苦しみ</a:t>
            </a:r>
          </a:p>
        </p:txBody>
      </p:sp>
      <p:sp>
        <p:nvSpPr>
          <p:cNvPr id="17416" name="AutoShape 8">
            <a:extLst>
              <a:ext uri="{FF2B5EF4-FFF2-40B4-BE49-F238E27FC236}">
                <a16:creationId xmlns:a16="http://schemas.microsoft.com/office/drawing/2014/main" xmlns="" id="{E810301B-FB36-4253-8CD0-FC751CFCA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90800"/>
            <a:ext cx="457200" cy="990600"/>
          </a:xfrm>
          <a:prstGeom prst="rightArrow">
            <a:avLst>
              <a:gd name="adj1" fmla="val 50000"/>
              <a:gd name="adj2" fmla="val 48611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7417" name="AutoShape 9">
            <a:extLst>
              <a:ext uri="{FF2B5EF4-FFF2-40B4-BE49-F238E27FC236}">
                <a16:creationId xmlns:a16="http://schemas.microsoft.com/office/drawing/2014/main" xmlns="" id="{69EF2482-7FB6-4CC6-B728-CF350AF56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962400"/>
            <a:ext cx="2438400" cy="304800"/>
          </a:xfrm>
          <a:prstGeom prst="downArrow">
            <a:avLst>
              <a:gd name="adj1" fmla="val 54037"/>
              <a:gd name="adj2" fmla="val 48435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7418" name="AutoShape 10">
            <a:extLst>
              <a:ext uri="{FF2B5EF4-FFF2-40B4-BE49-F238E27FC236}">
                <a16:creationId xmlns:a16="http://schemas.microsoft.com/office/drawing/2014/main" xmlns="" id="{BF074C94-EE72-4C6B-9851-08B1F2A25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638800"/>
            <a:ext cx="7162800" cy="838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仏法による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立正安国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の精神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CAA7484-80A1-490B-882A-1CF6F0AA4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2390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予言の的中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0FD310BA-104E-4979-88B8-2B3AA71EF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7467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北条時輔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の乱</a:t>
            </a:r>
          </a:p>
          <a:p>
            <a:pPr eaLnBrk="1" hangingPunct="1">
              <a:defRPr/>
            </a:pP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蒙古襲来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文永・弘安の役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xmlns="" id="{315B137D-DDC9-4F8E-B237-9CBAEABA1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105400"/>
            <a:ext cx="7315200" cy="1066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大聖人の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慈悲・智慧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の発露</a:t>
            </a:r>
          </a:p>
        </p:txBody>
      </p:sp>
      <p:sp>
        <p:nvSpPr>
          <p:cNvPr id="1029" name="AutoShape 5">
            <a:extLst>
              <a:ext uri="{FF2B5EF4-FFF2-40B4-BE49-F238E27FC236}">
                <a16:creationId xmlns:a16="http://schemas.microsoft.com/office/drawing/2014/main" xmlns="" id="{85EFD1E9-9DEF-4B56-9814-31C8CC48C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048000"/>
            <a:ext cx="68580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単なる予言ではない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戦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による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民の苦しみ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を救う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  <p:bldP spid="1028" grpId="0" animBg="1" autoUpdateAnimBg="0"/>
      <p:bldP spid="102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CFD22678-46BF-4100-A519-18131F250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2390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四表の静謐</a:t>
            </a:r>
          </a:p>
        </p:txBody>
      </p:sp>
      <p:sp>
        <p:nvSpPr>
          <p:cNvPr id="20484" name="AutoShape 4">
            <a:extLst>
              <a:ext uri="{FF2B5EF4-FFF2-40B4-BE49-F238E27FC236}">
                <a16:creationId xmlns:a16="http://schemas.microsoft.com/office/drawing/2014/main" xmlns="" id="{1C71864A-EBA7-4B4E-90D0-B42B67A6F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257800"/>
            <a:ext cx="6858000" cy="990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破邪顕正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の言論戦を</a:t>
            </a:r>
          </a:p>
        </p:txBody>
      </p:sp>
      <p:sp>
        <p:nvSpPr>
          <p:cNvPr id="20486" name="AutoShape 6">
            <a:extLst>
              <a:ext uri="{FF2B5EF4-FFF2-40B4-BE49-F238E27FC236}">
                <a16:creationId xmlns:a16="http://schemas.microsoft.com/office/drawing/2014/main" xmlns="" id="{16C44C09-6FD3-4B7C-BFE5-EF15EAB3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00200"/>
            <a:ext cx="32004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一身の安堵</a:t>
            </a:r>
          </a:p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自身の幸福</a:t>
            </a:r>
          </a:p>
        </p:txBody>
      </p:sp>
      <p:sp>
        <p:nvSpPr>
          <p:cNvPr id="20487" name="AutoShape 7">
            <a:extLst>
              <a:ext uri="{FF2B5EF4-FFF2-40B4-BE49-F238E27FC236}">
                <a16:creationId xmlns:a16="http://schemas.microsoft.com/office/drawing/2014/main" xmlns="" id="{15F4A31D-C9BD-40C5-8B22-FF82DDC6E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600200"/>
            <a:ext cx="33528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四表の静謐</a:t>
            </a:r>
            <a:endParaRPr lang="ja-JP" altLang="en-US" sz="44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世界の平和</a:t>
            </a:r>
          </a:p>
        </p:txBody>
      </p:sp>
      <p:sp>
        <p:nvSpPr>
          <p:cNvPr id="20488" name="AutoShape 8">
            <a:extLst>
              <a:ext uri="{FF2B5EF4-FFF2-40B4-BE49-F238E27FC236}">
                <a16:creationId xmlns:a16="http://schemas.microsoft.com/office/drawing/2014/main" xmlns="" id="{CC3DC659-3695-4C15-A451-D4BFEED11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429000"/>
            <a:ext cx="76962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自己のみの幸福ではなく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自他共の幸福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・社会の</a:t>
            </a:r>
            <a:r>
              <a:rPr lang="ja-JP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平和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ＭＳ Ｐゴシック" panose="020B0600070205080204" pitchFamily="50" charset="-128"/>
              </a:rPr>
              <a:t>を</a:t>
            </a:r>
          </a:p>
        </p:txBody>
      </p:sp>
      <p:sp>
        <p:nvSpPr>
          <p:cNvPr id="20489" name="AutoShape 9">
            <a:extLst>
              <a:ext uri="{FF2B5EF4-FFF2-40B4-BE49-F238E27FC236}">
                <a16:creationId xmlns:a16="http://schemas.microsoft.com/office/drawing/2014/main" xmlns="" id="{68ED033D-2F0F-40DA-8743-D5F1A9D5B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981200"/>
            <a:ext cx="4572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 autoUpdateAnimBg="0"/>
      <p:bldP spid="20486" grpId="0" animBg="1"/>
      <p:bldP spid="20487" grpId="0" animBg="1"/>
      <p:bldP spid="20488" grpId="0" animBg="1"/>
      <p:bldP spid="204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182F8E10-00A2-4B76-910F-9AE328BF7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66294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1AB2340B-FBCC-4772-A867-EFDB6693D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135938" cy="3671887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立正安国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の精神こそ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創価師弟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の魂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良き友と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自他共に輝く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人生は幸福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戦争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は絶対に起こすなとの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諫暁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一人の「</a:t>
            </a: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心の変革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」が社会を変える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平和社会の実現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こそ仏法の目的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xmlns="" id="{64B16FDC-B7FE-4621-903D-1D74D8AFE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181600"/>
            <a:ext cx="7162800" cy="914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勇気と信念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対話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で前進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66FF99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B8FFCA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3344</TotalTime>
  <Words>252</Words>
  <Application>Microsoft Office PowerPoint</Application>
  <PresentationFormat>画面に合わせる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Tahoma</vt:lpstr>
      <vt:lpstr>Times New Roman</vt:lpstr>
      <vt:lpstr>Wingdings</vt:lpstr>
      <vt:lpstr>Blends</vt:lpstr>
      <vt:lpstr>立正安国論</vt:lpstr>
      <vt:lpstr>背景と大意</vt:lpstr>
      <vt:lpstr>立正安国論</vt:lpstr>
      <vt:lpstr>現代の乱れ</vt:lpstr>
      <vt:lpstr>薬師経の二難</vt:lpstr>
      <vt:lpstr>予言の的中</vt:lpstr>
      <vt:lpstr>四表の静謐</vt:lpstr>
      <vt:lpstr>指導から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ohishi</cp:lastModifiedBy>
  <cp:revision>175</cp:revision>
  <dcterms:created xsi:type="dcterms:W3CDTF">2006-08-27T10:41:00Z</dcterms:created>
  <dcterms:modified xsi:type="dcterms:W3CDTF">2021-05-07T05:13:30Z</dcterms:modified>
</cp:coreProperties>
</file>